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Lst>
  <p:sldSz cx="9144000" cy="6858000" type="screen4x3"/>
  <p:notesSz cx="6858000" cy="994568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0000"/>
    <a:srgbClr val="EEA8DF"/>
    <a:srgbClr val="C58453"/>
    <a:srgbClr val="80E9EC"/>
    <a:srgbClr val="D9433F"/>
    <a:srgbClr val="FF19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varScale="1">
        <p:scale>
          <a:sx n="110" d="100"/>
          <a:sy n="110" d="100"/>
        </p:scale>
        <p:origin x="25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E110533A-D98A-4083-9662-A61239001106}" type="datetimeFigureOut">
              <a:rPr lang="en-GB" smtClean="0"/>
              <a:t>29/07/2024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FA42AD-65DD-4E9E-8843-88A78684A83D}" type="slidenum">
              <a:rPr lang="en-GB" smtClean="0"/>
              <a:t>‹Nr.›</a:t>
            </a:fld>
            <a:endParaRPr lang="en-GB"/>
          </a:p>
        </p:txBody>
      </p:sp>
    </p:spTree>
    <p:extLst>
      <p:ext uri="{BB962C8B-B14F-4D97-AF65-F5344CB8AC3E}">
        <p14:creationId xmlns:p14="http://schemas.microsoft.com/office/powerpoint/2010/main" val="2523693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110533A-D98A-4083-9662-A61239001106}" type="datetimeFigureOut">
              <a:rPr lang="en-GB" smtClean="0"/>
              <a:t>29/07/2024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FA42AD-65DD-4E9E-8843-88A78684A83D}" type="slidenum">
              <a:rPr lang="en-GB" smtClean="0"/>
              <a:t>‹Nr.›</a:t>
            </a:fld>
            <a:endParaRPr lang="en-GB"/>
          </a:p>
        </p:txBody>
      </p:sp>
    </p:spTree>
    <p:extLst>
      <p:ext uri="{BB962C8B-B14F-4D97-AF65-F5344CB8AC3E}">
        <p14:creationId xmlns:p14="http://schemas.microsoft.com/office/powerpoint/2010/main" val="2087426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110533A-D98A-4083-9662-A61239001106}" type="datetimeFigureOut">
              <a:rPr lang="en-GB" smtClean="0"/>
              <a:t>29/07/2024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FA42AD-65DD-4E9E-8843-88A78684A83D}" type="slidenum">
              <a:rPr lang="en-GB" smtClean="0"/>
              <a:t>‹Nr.›</a:t>
            </a:fld>
            <a:endParaRPr lang="en-GB"/>
          </a:p>
        </p:txBody>
      </p:sp>
    </p:spTree>
    <p:extLst>
      <p:ext uri="{BB962C8B-B14F-4D97-AF65-F5344CB8AC3E}">
        <p14:creationId xmlns:p14="http://schemas.microsoft.com/office/powerpoint/2010/main" val="3272898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110533A-D98A-4083-9662-A61239001106}" type="datetimeFigureOut">
              <a:rPr lang="en-GB" smtClean="0"/>
              <a:t>29/07/2024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FA42AD-65DD-4E9E-8843-88A78684A83D}" type="slidenum">
              <a:rPr lang="en-GB" smtClean="0"/>
              <a:t>‹Nr.›</a:t>
            </a:fld>
            <a:endParaRPr lang="en-GB"/>
          </a:p>
        </p:txBody>
      </p:sp>
    </p:spTree>
    <p:extLst>
      <p:ext uri="{BB962C8B-B14F-4D97-AF65-F5344CB8AC3E}">
        <p14:creationId xmlns:p14="http://schemas.microsoft.com/office/powerpoint/2010/main" val="3355236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E110533A-D98A-4083-9662-A61239001106}" type="datetimeFigureOut">
              <a:rPr lang="en-GB" smtClean="0"/>
              <a:t>29/07/2024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FA42AD-65DD-4E9E-8843-88A78684A83D}" type="slidenum">
              <a:rPr lang="en-GB" smtClean="0"/>
              <a:t>‹Nr.›</a:t>
            </a:fld>
            <a:endParaRPr lang="en-GB"/>
          </a:p>
        </p:txBody>
      </p:sp>
    </p:spTree>
    <p:extLst>
      <p:ext uri="{BB962C8B-B14F-4D97-AF65-F5344CB8AC3E}">
        <p14:creationId xmlns:p14="http://schemas.microsoft.com/office/powerpoint/2010/main" val="3523877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E110533A-D98A-4083-9662-A61239001106}" type="datetimeFigureOut">
              <a:rPr lang="en-GB" smtClean="0"/>
              <a:t>29/07/2024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FA42AD-65DD-4E9E-8843-88A78684A83D}" type="slidenum">
              <a:rPr lang="en-GB" smtClean="0"/>
              <a:t>‹Nr.›</a:t>
            </a:fld>
            <a:endParaRPr lang="en-GB"/>
          </a:p>
        </p:txBody>
      </p:sp>
    </p:spTree>
    <p:extLst>
      <p:ext uri="{BB962C8B-B14F-4D97-AF65-F5344CB8AC3E}">
        <p14:creationId xmlns:p14="http://schemas.microsoft.com/office/powerpoint/2010/main" val="264735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29842" y="2505075"/>
            <a:ext cx="3868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4629150" y="2505075"/>
            <a:ext cx="3887391"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E110533A-D98A-4083-9662-A61239001106}" type="datetimeFigureOut">
              <a:rPr lang="en-GB" smtClean="0"/>
              <a:t>29/07/2024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1FA42AD-65DD-4E9E-8843-88A78684A83D}" type="slidenum">
              <a:rPr lang="en-GB" smtClean="0"/>
              <a:t>‹Nr.›</a:t>
            </a:fld>
            <a:endParaRPr lang="en-GB"/>
          </a:p>
        </p:txBody>
      </p:sp>
    </p:spTree>
    <p:extLst>
      <p:ext uri="{BB962C8B-B14F-4D97-AF65-F5344CB8AC3E}">
        <p14:creationId xmlns:p14="http://schemas.microsoft.com/office/powerpoint/2010/main" val="1981379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E110533A-D98A-4083-9662-A61239001106}" type="datetimeFigureOut">
              <a:rPr lang="en-GB" smtClean="0"/>
              <a:t>29/07/2024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1FA42AD-65DD-4E9E-8843-88A78684A83D}" type="slidenum">
              <a:rPr lang="en-GB" smtClean="0"/>
              <a:t>‹Nr.›</a:t>
            </a:fld>
            <a:endParaRPr lang="en-GB"/>
          </a:p>
        </p:txBody>
      </p:sp>
    </p:spTree>
    <p:extLst>
      <p:ext uri="{BB962C8B-B14F-4D97-AF65-F5344CB8AC3E}">
        <p14:creationId xmlns:p14="http://schemas.microsoft.com/office/powerpoint/2010/main" val="3796339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10533A-D98A-4083-9662-A61239001106}" type="datetimeFigureOut">
              <a:rPr lang="en-GB" smtClean="0"/>
              <a:t>29/07/2024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1FA42AD-65DD-4E9E-8843-88A78684A83D}" type="slidenum">
              <a:rPr lang="en-GB" smtClean="0"/>
              <a:t>‹Nr.›</a:t>
            </a:fld>
            <a:endParaRPr lang="en-GB"/>
          </a:p>
        </p:txBody>
      </p:sp>
    </p:spTree>
    <p:extLst>
      <p:ext uri="{BB962C8B-B14F-4D97-AF65-F5344CB8AC3E}">
        <p14:creationId xmlns:p14="http://schemas.microsoft.com/office/powerpoint/2010/main" val="2747268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E110533A-D98A-4083-9662-A61239001106}" type="datetimeFigureOut">
              <a:rPr lang="en-GB" smtClean="0"/>
              <a:t>29/07/2024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FA42AD-65DD-4E9E-8843-88A78684A83D}" type="slidenum">
              <a:rPr lang="en-GB" smtClean="0"/>
              <a:t>‹Nr.›</a:t>
            </a:fld>
            <a:endParaRPr lang="en-GB"/>
          </a:p>
        </p:txBody>
      </p:sp>
    </p:spTree>
    <p:extLst>
      <p:ext uri="{BB962C8B-B14F-4D97-AF65-F5344CB8AC3E}">
        <p14:creationId xmlns:p14="http://schemas.microsoft.com/office/powerpoint/2010/main" val="1153537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E110533A-D98A-4083-9662-A61239001106}" type="datetimeFigureOut">
              <a:rPr lang="en-GB" smtClean="0"/>
              <a:t>29/07/2024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FA42AD-65DD-4E9E-8843-88A78684A83D}" type="slidenum">
              <a:rPr lang="en-GB" smtClean="0"/>
              <a:t>‹Nr.›</a:t>
            </a:fld>
            <a:endParaRPr lang="en-GB"/>
          </a:p>
        </p:txBody>
      </p:sp>
    </p:spTree>
    <p:extLst>
      <p:ext uri="{BB962C8B-B14F-4D97-AF65-F5344CB8AC3E}">
        <p14:creationId xmlns:p14="http://schemas.microsoft.com/office/powerpoint/2010/main" val="1099292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10533A-D98A-4083-9662-A61239001106}" type="datetimeFigureOut">
              <a:rPr lang="en-GB" smtClean="0"/>
              <a:t>29/07/2024</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FA42AD-65DD-4E9E-8843-88A78684A83D}" type="slidenum">
              <a:rPr lang="en-GB" smtClean="0"/>
              <a:t>‹Nr.›</a:t>
            </a:fld>
            <a:endParaRPr lang="en-GB"/>
          </a:p>
        </p:txBody>
      </p:sp>
    </p:spTree>
    <p:extLst>
      <p:ext uri="{BB962C8B-B14F-4D97-AF65-F5344CB8AC3E}">
        <p14:creationId xmlns:p14="http://schemas.microsoft.com/office/powerpoint/2010/main" val="27932342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jpg"/></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image" Target="../media/image10.jp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jpg"/></Relationships>
</file>

<file path=ppt/slides/_rels/slide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5.JPG"/></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9D8C98EC-F5FF-52BC-01E9-3BB03CAEAE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04" y="1547499"/>
            <a:ext cx="8752114" cy="2288466"/>
          </a:xfrm>
          <a:prstGeom prst="rect">
            <a:avLst/>
          </a:prstGeom>
        </p:spPr>
      </p:pic>
      <p:sp>
        <p:nvSpPr>
          <p:cNvPr id="8" name="Rechteck 7">
            <a:extLst>
              <a:ext uri="{FF2B5EF4-FFF2-40B4-BE49-F238E27FC236}">
                <a16:creationId xmlns:a16="http://schemas.microsoft.com/office/drawing/2014/main" id="{2AC572F2-654F-28AE-8791-6810D0FACFF1}"/>
              </a:ext>
            </a:extLst>
          </p:cNvPr>
          <p:cNvSpPr/>
          <p:nvPr/>
        </p:nvSpPr>
        <p:spPr>
          <a:xfrm>
            <a:off x="104503" y="1243062"/>
            <a:ext cx="8743405" cy="304800"/>
          </a:xfrm>
          <a:prstGeom prst="rect">
            <a:avLst/>
          </a:prstGeom>
          <a:solidFill>
            <a:srgbClr val="96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feld 10">
            <a:extLst>
              <a:ext uri="{FF2B5EF4-FFF2-40B4-BE49-F238E27FC236}">
                <a16:creationId xmlns:a16="http://schemas.microsoft.com/office/drawing/2014/main" id="{28514ACA-DB8E-DC62-FD65-A6582F7B951E}"/>
              </a:ext>
            </a:extLst>
          </p:cNvPr>
          <p:cNvSpPr txBox="1"/>
          <p:nvPr/>
        </p:nvSpPr>
        <p:spPr>
          <a:xfrm>
            <a:off x="2236575" y="1287740"/>
            <a:ext cx="1088760" cy="215444"/>
          </a:xfrm>
          <a:prstGeom prst="rect">
            <a:avLst/>
          </a:prstGeom>
          <a:noFill/>
        </p:spPr>
        <p:txBody>
          <a:bodyPr wrap="none" rtlCol="0">
            <a:spAutoFit/>
          </a:bodyPr>
          <a:lstStyle/>
          <a:p>
            <a:r>
              <a:rPr lang="de-DE" sz="800" b="1" dirty="0">
                <a:solidFill>
                  <a:schemeClr val="bg1"/>
                </a:solidFill>
              </a:rPr>
              <a:t>Das ist ITEMS AFRICA</a:t>
            </a:r>
            <a:endParaRPr lang="en-GB" sz="800" b="1" dirty="0">
              <a:solidFill>
                <a:schemeClr val="bg1"/>
              </a:solidFill>
            </a:endParaRPr>
          </a:p>
        </p:txBody>
      </p:sp>
      <p:sp>
        <p:nvSpPr>
          <p:cNvPr id="12" name="Textfeld 11">
            <a:extLst>
              <a:ext uri="{FF2B5EF4-FFF2-40B4-BE49-F238E27FC236}">
                <a16:creationId xmlns:a16="http://schemas.microsoft.com/office/drawing/2014/main" id="{1958FBFC-F68C-A673-D6EE-B3D83390467C}"/>
              </a:ext>
            </a:extLst>
          </p:cNvPr>
          <p:cNvSpPr txBox="1"/>
          <p:nvPr/>
        </p:nvSpPr>
        <p:spPr>
          <a:xfrm>
            <a:off x="788106" y="1287740"/>
            <a:ext cx="708848" cy="215444"/>
          </a:xfrm>
          <a:prstGeom prst="rect">
            <a:avLst/>
          </a:prstGeom>
          <a:noFill/>
        </p:spPr>
        <p:txBody>
          <a:bodyPr wrap="none" rtlCol="0">
            <a:spAutoFit/>
          </a:bodyPr>
          <a:lstStyle/>
          <a:p>
            <a:r>
              <a:rPr lang="de-DE" sz="800" b="1" dirty="0">
                <a:solidFill>
                  <a:schemeClr val="bg1"/>
                </a:solidFill>
              </a:rPr>
              <a:t>Online-Shop</a:t>
            </a:r>
            <a:endParaRPr lang="en-GB" sz="800" b="1" dirty="0">
              <a:solidFill>
                <a:schemeClr val="bg1"/>
              </a:solidFill>
            </a:endParaRPr>
          </a:p>
        </p:txBody>
      </p:sp>
      <p:sp>
        <p:nvSpPr>
          <p:cNvPr id="17" name="Rechteck 16">
            <a:extLst>
              <a:ext uri="{FF2B5EF4-FFF2-40B4-BE49-F238E27FC236}">
                <a16:creationId xmlns:a16="http://schemas.microsoft.com/office/drawing/2014/main" id="{6A3DD110-111B-3318-7DCC-F32285079F63}"/>
              </a:ext>
            </a:extLst>
          </p:cNvPr>
          <p:cNvSpPr/>
          <p:nvPr/>
        </p:nvSpPr>
        <p:spPr>
          <a:xfrm>
            <a:off x="104503" y="466594"/>
            <a:ext cx="8743405" cy="76878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Grafik 18">
            <a:extLst>
              <a:ext uri="{FF2B5EF4-FFF2-40B4-BE49-F238E27FC236}">
                <a16:creationId xmlns:a16="http://schemas.microsoft.com/office/drawing/2014/main" id="{4DC47C31-5E3E-E939-3828-F233DBDC63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092" y="565236"/>
            <a:ext cx="966651" cy="523805"/>
          </a:xfrm>
          <a:prstGeom prst="rect">
            <a:avLst/>
          </a:prstGeom>
        </p:spPr>
      </p:pic>
      <p:sp>
        <p:nvSpPr>
          <p:cNvPr id="20" name="Rechteck 19">
            <a:extLst>
              <a:ext uri="{FF2B5EF4-FFF2-40B4-BE49-F238E27FC236}">
                <a16:creationId xmlns:a16="http://schemas.microsoft.com/office/drawing/2014/main" id="{228A7B1A-2BBC-3E85-4ABE-90B51D08D391}"/>
              </a:ext>
            </a:extLst>
          </p:cNvPr>
          <p:cNvSpPr/>
          <p:nvPr/>
        </p:nvSpPr>
        <p:spPr>
          <a:xfrm>
            <a:off x="4956980" y="723521"/>
            <a:ext cx="825512" cy="268059"/>
          </a:xfrm>
          <a:prstGeom prst="rect">
            <a:avLst/>
          </a:prstGeom>
          <a:solidFill>
            <a:srgbClr val="96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feld 20">
            <a:extLst>
              <a:ext uri="{FF2B5EF4-FFF2-40B4-BE49-F238E27FC236}">
                <a16:creationId xmlns:a16="http://schemas.microsoft.com/office/drawing/2014/main" id="{137C5F80-05DD-E245-B9BB-675A1E5E8ADA}"/>
              </a:ext>
            </a:extLst>
          </p:cNvPr>
          <p:cNvSpPr txBox="1"/>
          <p:nvPr/>
        </p:nvSpPr>
        <p:spPr>
          <a:xfrm>
            <a:off x="5153021" y="749828"/>
            <a:ext cx="436338" cy="215444"/>
          </a:xfrm>
          <a:prstGeom prst="rect">
            <a:avLst/>
          </a:prstGeom>
          <a:noFill/>
        </p:spPr>
        <p:txBody>
          <a:bodyPr wrap="none" rtlCol="0">
            <a:spAutoFit/>
          </a:bodyPr>
          <a:lstStyle/>
          <a:p>
            <a:r>
              <a:rPr lang="de-DE" sz="800" b="1" dirty="0">
                <a:solidFill>
                  <a:schemeClr val="bg1"/>
                </a:solidFill>
              </a:rPr>
              <a:t>Suche</a:t>
            </a:r>
            <a:endParaRPr lang="en-GB" sz="800" b="1" dirty="0">
              <a:solidFill>
                <a:schemeClr val="bg1"/>
              </a:solidFill>
            </a:endParaRPr>
          </a:p>
        </p:txBody>
      </p:sp>
      <p:sp>
        <p:nvSpPr>
          <p:cNvPr id="22" name="Textfeld 21">
            <a:extLst>
              <a:ext uri="{FF2B5EF4-FFF2-40B4-BE49-F238E27FC236}">
                <a16:creationId xmlns:a16="http://schemas.microsoft.com/office/drawing/2014/main" id="{45892ABA-326E-8401-41A6-45190149748A}"/>
              </a:ext>
            </a:extLst>
          </p:cNvPr>
          <p:cNvSpPr txBox="1"/>
          <p:nvPr/>
        </p:nvSpPr>
        <p:spPr>
          <a:xfrm>
            <a:off x="296092" y="1287740"/>
            <a:ext cx="437940" cy="215444"/>
          </a:xfrm>
          <a:prstGeom prst="rect">
            <a:avLst/>
          </a:prstGeom>
          <a:noFill/>
        </p:spPr>
        <p:txBody>
          <a:bodyPr wrap="none" rtlCol="0">
            <a:spAutoFit/>
          </a:bodyPr>
          <a:lstStyle/>
          <a:p>
            <a:r>
              <a:rPr lang="de-DE" sz="800" b="1" dirty="0">
                <a:solidFill>
                  <a:schemeClr val="bg1"/>
                </a:solidFill>
              </a:rPr>
              <a:t>Home</a:t>
            </a:r>
            <a:endParaRPr lang="en-GB" sz="800" b="1" dirty="0">
              <a:solidFill>
                <a:schemeClr val="bg1"/>
              </a:solidFill>
            </a:endParaRPr>
          </a:p>
        </p:txBody>
      </p:sp>
      <p:sp>
        <p:nvSpPr>
          <p:cNvPr id="23" name="Textfeld 22">
            <a:extLst>
              <a:ext uri="{FF2B5EF4-FFF2-40B4-BE49-F238E27FC236}">
                <a16:creationId xmlns:a16="http://schemas.microsoft.com/office/drawing/2014/main" id="{5C3CB70B-7215-A992-4E51-B63AC371F95C}"/>
              </a:ext>
            </a:extLst>
          </p:cNvPr>
          <p:cNvSpPr txBox="1"/>
          <p:nvPr/>
        </p:nvSpPr>
        <p:spPr>
          <a:xfrm>
            <a:off x="1513970" y="1287740"/>
            <a:ext cx="797013" cy="215444"/>
          </a:xfrm>
          <a:prstGeom prst="rect">
            <a:avLst/>
          </a:prstGeom>
          <a:noFill/>
        </p:spPr>
        <p:txBody>
          <a:bodyPr wrap="none" rtlCol="0">
            <a:spAutoFit/>
          </a:bodyPr>
          <a:lstStyle/>
          <a:p>
            <a:r>
              <a:rPr lang="de-DE" sz="800" b="1" dirty="0">
                <a:solidFill>
                  <a:schemeClr val="bg1"/>
                </a:solidFill>
              </a:rPr>
              <a:t>Ladengeschäft</a:t>
            </a:r>
            <a:endParaRPr lang="en-GB" sz="800" b="1" dirty="0">
              <a:solidFill>
                <a:schemeClr val="bg1"/>
              </a:solidFill>
            </a:endParaRPr>
          </a:p>
        </p:txBody>
      </p:sp>
      <p:pic>
        <p:nvPicPr>
          <p:cNvPr id="25" name="Grafik 24">
            <a:extLst>
              <a:ext uri="{FF2B5EF4-FFF2-40B4-BE49-F238E27FC236}">
                <a16:creationId xmlns:a16="http://schemas.microsoft.com/office/drawing/2014/main" id="{7E922F96-8A73-0027-16E7-495F2D324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5739" y="655026"/>
            <a:ext cx="2724150" cy="447675"/>
          </a:xfrm>
          <a:prstGeom prst="rect">
            <a:avLst/>
          </a:prstGeom>
        </p:spPr>
      </p:pic>
      <p:pic>
        <p:nvPicPr>
          <p:cNvPr id="27" name="Grafik 26">
            <a:extLst>
              <a:ext uri="{FF2B5EF4-FFF2-40B4-BE49-F238E27FC236}">
                <a16:creationId xmlns:a16="http://schemas.microsoft.com/office/drawing/2014/main" id="{4BC05B0F-B789-AFD5-2A4E-13110FD01C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3722" y="674351"/>
            <a:ext cx="1147168" cy="359389"/>
          </a:xfrm>
          <a:prstGeom prst="rect">
            <a:avLst/>
          </a:prstGeom>
        </p:spPr>
      </p:pic>
      <p:sp>
        <p:nvSpPr>
          <p:cNvPr id="30" name="Gleichschenkliges Dreieck 29">
            <a:extLst>
              <a:ext uri="{FF2B5EF4-FFF2-40B4-BE49-F238E27FC236}">
                <a16:creationId xmlns:a16="http://schemas.microsoft.com/office/drawing/2014/main" id="{E2518AAD-A5F9-FB37-52CC-D3A7DB4349B9}"/>
              </a:ext>
            </a:extLst>
          </p:cNvPr>
          <p:cNvSpPr/>
          <p:nvPr/>
        </p:nvSpPr>
        <p:spPr>
          <a:xfrm rot="10800000">
            <a:off x="8237668" y="1352488"/>
            <a:ext cx="139979" cy="100596"/>
          </a:xfrm>
          <a:prstGeom prst="triangl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Ellipse 27">
            <a:extLst>
              <a:ext uri="{FF2B5EF4-FFF2-40B4-BE49-F238E27FC236}">
                <a16:creationId xmlns:a16="http://schemas.microsoft.com/office/drawing/2014/main" id="{159401A1-212F-C532-F8C1-0D9F33D370FB}"/>
              </a:ext>
            </a:extLst>
          </p:cNvPr>
          <p:cNvSpPr/>
          <p:nvPr/>
        </p:nvSpPr>
        <p:spPr>
          <a:xfrm>
            <a:off x="7974070" y="1287740"/>
            <a:ext cx="216306" cy="21544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feld 31">
            <a:extLst>
              <a:ext uri="{FF2B5EF4-FFF2-40B4-BE49-F238E27FC236}">
                <a16:creationId xmlns:a16="http://schemas.microsoft.com/office/drawing/2014/main" id="{2718FC22-C8D4-4628-A007-3FBE4183C119}"/>
              </a:ext>
            </a:extLst>
          </p:cNvPr>
          <p:cNvSpPr txBox="1"/>
          <p:nvPr/>
        </p:nvSpPr>
        <p:spPr>
          <a:xfrm>
            <a:off x="5733635" y="1860340"/>
            <a:ext cx="298480" cy="215444"/>
          </a:xfrm>
          <a:prstGeom prst="rect">
            <a:avLst/>
          </a:prstGeom>
          <a:noFill/>
        </p:spPr>
        <p:txBody>
          <a:bodyPr wrap="none" rtlCol="0">
            <a:spAutoFit/>
          </a:bodyPr>
          <a:lstStyle/>
          <a:p>
            <a:r>
              <a:rPr lang="de-DE" sz="800" b="1" dirty="0">
                <a:solidFill>
                  <a:srgbClr val="960000"/>
                </a:solidFill>
              </a:rPr>
              <a:t>DE</a:t>
            </a:r>
            <a:endParaRPr lang="en-GB" sz="800" b="1" dirty="0">
              <a:solidFill>
                <a:srgbClr val="960000"/>
              </a:solidFill>
            </a:endParaRPr>
          </a:p>
        </p:txBody>
      </p:sp>
      <p:sp>
        <p:nvSpPr>
          <p:cNvPr id="31" name="Textfeld 30">
            <a:extLst>
              <a:ext uri="{FF2B5EF4-FFF2-40B4-BE49-F238E27FC236}">
                <a16:creationId xmlns:a16="http://schemas.microsoft.com/office/drawing/2014/main" id="{B708F77A-A733-318E-4243-BDC772C34F84}"/>
              </a:ext>
            </a:extLst>
          </p:cNvPr>
          <p:cNvSpPr txBox="1"/>
          <p:nvPr/>
        </p:nvSpPr>
        <p:spPr>
          <a:xfrm>
            <a:off x="7944902" y="1295064"/>
            <a:ext cx="338993" cy="215444"/>
          </a:xfrm>
          <a:prstGeom prst="rect">
            <a:avLst/>
          </a:prstGeom>
          <a:noFill/>
        </p:spPr>
        <p:txBody>
          <a:bodyPr wrap="square" rtlCol="0">
            <a:spAutoFit/>
          </a:bodyPr>
          <a:lstStyle/>
          <a:p>
            <a:r>
              <a:rPr lang="de-DE" sz="800" b="1" dirty="0">
                <a:solidFill>
                  <a:srgbClr val="960000"/>
                </a:solidFill>
              </a:rPr>
              <a:t>DE</a:t>
            </a:r>
            <a:endParaRPr lang="en-GB" sz="800" b="1" dirty="0">
              <a:solidFill>
                <a:srgbClr val="960000"/>
              </a:solidFill>
            </a:endParaRPr>
          </a:p>
        </p:txBody>
      </p:sp>
      <p:sp>
        <p:nvSpPr>
          <p:cNvPr id="33" name="Textfeld 32">
            <a:extLst>
              <a:ext uri="{FF2B5EF4-FFF2-40B4-BE49-F238E27FC236}">
                <a16:creationId xmlns:a16="http://schemas.microsoft.com/office/drawing/2014/main" id="{4AA21981-02CF-025D-FC6D-A8215DDECC6D}"/>
              </a:ext>
            </a:extLst>
          </p:cNvPr>
          <p:cNvSpPr txBox="1"/>
          <p:nvPr/>
        </p:nvSpPr>
        <p:spPr>
          <a:xfrm>
            <a:off x="3255663" y="1280052"/>
            <a:ext cx="1335622" cy="215444"/>
          </a:xfrm>
          <a:prstGeom prst="rect">
            <a:avLst/>
          </a:prstGeom>
          <a:noFill/>
        </p:spPr>
        <p:txBody>
          <a:bodyPr wrap="none" rtlCol="0">
            <a:spAutoFit/>
          </a:bodyPr>
          <a:lstStyle/>
          <a:p>
            <a:r>
              <a:rPr lang="de-DE" sz="800" b="1" dirty="0">
                <a:solidFill>
                  <a:schemeClr val="bg1"/>
                </a:solidFill>
              </a:rPr>
              <a:t>ITEMS AFRICA Erlebniswelt</a:t>
            </a:r>
            <a:endParaRPr lang="en-GB" sz="800" b="1" dirty="0">
              <a:solidFill>
                <a:schemeClr val="bg1"/>
              </a:solidFill>
            </a:endParaRPr>
          </a:p>
        </p:txBody>
      </p:sp>
      <p:sp>
        <p:nvSpPr>
          <p:cNvPr id="34" name="Rechteck 33">
            <a:extLst>
              <a:ext uri="{FF2B5EF4-FFF2-40B4-BE49-F238E27FC236}">
                <a16:creationId xmlns:a16="http://schemas.microsoft.com/office/drawing/2014/main" id="{2C5450D5-F85A-297A-6F79-BD8475D0EE52}"/>
              </a:ext>
            </a:extLst>
          </p:cNvPr>
          <p:cNvSpPr/>
          <p:nvPr/>
        </p:nvSpPr>
        <p:spPr>
          <a:xfrm>
            <a:off x="5705986" y="1822634"/>
            <a:ext cx="2926251" cy="184150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dirty="0"/>
              <a:t>Leidenschaft in Einem. </a:t>
            </a:r>
          </a:p>
        </p:txBody>
      </p:sp>
      <p:sp>
        <p:nvSpPr>
          <p:cNvPr id="36" name="Textfeld 35">
            <a:extLst>
              <a:ext uri="{FF2B5EF4-FFF2-40B4-BE49-F238E27FC236}">
                <a16:creationId xmlns:a16="http://schemas.microsoft.com/office/drawing/2014/main" id="{FF9623D4-0C23-0F7C-19B5-5B9C5E987D0A}"/>
              </a:ext>
            </a:extLst>
          </p:cNvPr>
          <p:cNvSpPr txBox="1"/>
          <p:nvPr/>
        </p:nvSpPr>
        <p:spPr>
          <a:xfrm>
            <a:off x="5831249" y="1906614"/>
            <a:ext cx="2856800" cy="1231106"/>
          </a:xfrm>
          <a:prstGeom prst="rect">
            <a:avLst/>
          </a:prstGeom>
          <a:noFill/>
        </p:spPr>
        <p:txBody>
          <a:bodyPr wrap="square">
            <a:spAutoFit/>
          </a:bodyPr>
          <a:lstStyle/>
          <a:p>
            <a:r>
              <a:rPr lang="de-DE" sz="1100" b="1" dirty="0">
                <a:solidFill>
                  <a:srgbClr val="C00000"/>
                </a:solidFill>
              </a:rPr>
              <a:t>Nachhaltig und fair</a:t>
            </a:r>
          </a:p>
          <a:p>
            <a:endParaRPr lang="de-DE" sz="900" b="1" dirty="0"/>
          </a:p>
          <a:p>
            <a:r>
              <a:rPr lang="de-DE" sz="900" dirty="0"/>
              <a:t>Gemeinsam mit den Menschen vor Ort in Afrika entwickeln wir kleine Manufakturen und Frauen-kooperativen. So schaffen wir Arbeitsplätze, die für ein regelmäßiges Einkommen sorgen.</a:t>
            </a:r>
            <a:br>
              <a:rPr lang="de-DE" sz="900" dirty="0"/>
            </a:br>
            <a:r>
              <a:rPr lang="de-DE" sz="900" dirty="0"/>
              <a:t>ITEMS AFRICA ist für uns unternehmerische Tätigkeit, soziales Engagement und Leidenschaft in Einem.</a:t>
            </a:r>
            <a:endParaRPr lang="en-GB" sz="900" dirty="0"/>
          </a:p>
        </p:txBody>
      </p:sp>
      <p:sp>
        <p:nvSpPr>
          <p:cNvPr id="64" name="Textfeld 63">
            <a:extLst>
              <a:ext uri="{FF2B5EF4-FFF2-40B4-BE49-F238E27FC236}">
                <a16:creationId xmlns:a16="http://schemas.microsoft.com/office/drawing/2014/main" id="{E5172924-CC87-5D92-482A-CD96B9FF58CE}"/>
              </a:ext>
            </a:extLst>
          </p:cNvPr>
          <p:cNvSpPr txBox="1"/>
          <p:nvPr/>
        </p:nvSpPr>
        <p:spPr>
          <a:xfrm>
            <a:off x="3568746" y="3968429"/>
            <a:ext cx="2463369" cy="307777"/>
          </a:xfrm>
          <a:prstGeom prst="rect">
            <a:avLst/>
          </a:prstGeom>
          <a:noFill/>
        </p:spPr>
        <p:txBody>
          <a:bodyPr wrap="square">
            <a:spAutoFit/>
          </a:bodyPr>
          <a:lstStyle/>
          <a:p>
            <a:r>
              <a:rPr lang="de-DE" sz="1400" b="1" dirty="0"/>
              <a:t>Unsere Kategorien </a:t>
            </a:r>
          </a:p>
        </p:txBody>
      </p:sp>
      <p:sp>
        <p:nvSpPr>
          <p:cNvPr id="67" name="Textfeld 66">
            <a:extLst>
              <a:ext uri="{FF2B5EF4-FFF2-40B4-BE49-F238E27FC236}">
                <a16:creationId xmlns:a16="http://schemas.microsoft.com/office/drawing/2014/main" id="{521340A8-AD41-005F-F107-6D2143C26150}"/>
              </a:ext>
            </a:extLst>
          </p:cNvPr>
          <p:cNvSpPr txBox="1"/>
          <p:nvPr/>
        </p:nvSpPr>
        <p:spPr>
          <a:xfrm>
            <a:off x="4531471" y="1275692"/>
            <a:ext cx="659155" cy="215444"/>
          </a:xfrm>
          <a:prstGeom prst="rect">
            <a:avLst/>
          </a:prstGeom>
          <a:noFill/>
        </p:spPr>
        <p:txBody>
          <a:bodyPr wrap="none" rtlCol="0">
            <a:spAutoFit/>
          </a:bodyPr>
          <a:lstStyle/>
          <a:p>
            <a:r>
              <a:rPr lang="de-DE" sz="800" b="1" dirty="0">
                <a:solidFill>
                  <a:schemeClr val="bg1"/>
                </a:solidFill>
              </a:rPr>
              <a:t>Impressum</a:t>
            </a:r>
            <a:endParaRPr lang="en-GB" sz="800" b="1" dirty="0">
              <a:solidFill>
                <a:schemeClr val="bg1"/>
              </a:solidFill>
            </a:endParaRPr>
          </a:p>
        </p:txBody>
      </p:sp>
      <p:sp>
        <p:nvSpPr>
          <p:cNvPr id="68" name="Rechteck 67">
            <a:extLst>
              <a:ext uri="{FF2B5EF4-FFF2-40B4-BE49-F238E27FC236}">
                <a16:creationId xmlns:a16="http://schemas.microsoft.com/office/drawing/2014/main" id="{A67760DC-BDF3-E80F-C4C2-0ADF55B89B52}"/>
              </a:ext>
            </a:extLst>
          </p:cNvPr>
          <p:cNvSpPr/>
          <p:nvPr/>
        </p:nvSpPr>
        <p:spPr>
          <a:xfrm>
            <a:off x="1068108" y="4475192"/>
            <a:ext cx="1656000" cy="1656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9" name="Grafik 68">
            <a:extLst>
              <a:ext uri="{FF2B5EF4-FFF2-40B4-BE49-F238E27FC236}">
                <a16:creationId xmlns:a16="http://schemas.microsoft.com/office/drawing/2014/main" id="{88CBD4AA-DAF5-59B2-3E82-AF46A43D00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8599" y="4552955"/>
            <a:ext cx="1441963" cy="1201929"/>
          </a:xfrm>
          <a:prstGeom prst="rect">
            <a:avLst/>
          </a:prstGeom>
        </p:spPr>
      </p:pic>
      <p:sp>
        <p:nvSpPr>
          <p:cNvPr id="70" name="Textfeld 69">
            <a:extLst>
              <a:ext uri="{FF2B5EF4-FFF2-40B4-BE49-F238E27FC236}">
                <a16:creationId xmlns:a16="http://schemas.microsoft.com/office/drawing/2014/main" id="{9CF19730-CA16-A5E6-CA35-DD8810D18555}"/>
              </a:ext>
            </a:extLst>
          </p:cNvPr>
          <p:cNvSpPr txBox="1"/>
          <p:nvPr/>
        </p:nvSpPr>
        <p:spPr>
          <a:xfrm>
            <a:off x="1102813" y="5792539"/>
            <a:ext cx="1586589" cy="261610"/>
          </a:xfrm>
          <a:prstGeom prst="rect">
            <a:avLst/>
          </a:prstGeom>
          <a:noFill/>
        </p:spPr>
        <p:txBody>
          <a:bodyPr wrap="square">
            <a:spAutoFit/>
          </a:bodyPr>
          <a:lstStyle/>
          <a:p>
            <a:r>
              <a:rPr lang="de-DE" sz="1100" b="1" dirty="0">
                <a:solidFill>
                  <a:srgbClr val="960000"/>
                </a:solidFill>
              </a:rPr>
              <a:t>Wohnen und Einrichten</a:t>
            </a:r>
          </a:p>
        </p:txBody>
      </p:sp>
      <p:sp>
        <p:nvSpPr>
          <p:cNvPr id="71" name="Rechteck 70">
            <a:extLst>
              <a:ext uri="{FF2B5EF4-FFF2-40B4-BE49-F238E27FC236}">
                <a16:creationId xmlns:a16="http://schemas.microsoft.com/office/drawing/2014/main" id="{F6882F90-4F26-1247-AB02-6E140C622A4F}"/>
              </a:ext>
            </a:extLst>
          </p:cNvPr>
          <p:cNvSpPr/>
          <p:nvPr/>
        </p:nvSpPr>
        <p:spPr>
          <a:xfrm>
            <a:off x="2901270" y="4470830"/>
            <a:ext cx="1656000" cy="1656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feld 71">
            <a:extLst>
              <a:ext uri="{FF2B5EF4-FFF2-40B4-BE49-F238E27FC236}">
                <a16:creationId xmlns:a16="http://schemas.microsoft.com/office/drawing/2014/main" id="{C5C619C4-9485-C827-EFAE-4B1FBC3D78C7}"/>
              </a:ext>
            </a:extLst>
          </p:cNvPr>
          <p:cNvSpPr txBox="1"/>
          <p:nvPr/>
        </p:nvSpPr>
        <p:spPr>
          <a:xfrm>
            <a:off x="2961151" y="5792539"/>
            <a:ext cx="1586589" cy="261610"/>
          </a:xfrm>
          <a:prstGeom prst="rect">
            <a:avLst/>
          </a:prstGeom>
          <a:noFill/>
        </p:spPr>
        <p:txBody>
          <a:bodyPr wrap="square">
            <a:spAutoFit/>
          </a:bodyPr>
          <a:lstStyle/>
          <a:p>
            <a:r>
              <a:rPr lang="de-DE" sz="1100" b="1" dirty="0">
                <a:solidFill>
                  <a:srgbClr val="960000"/>
                </a:solidFill>
              </a:rPr>
              <a:t>Upcycling und Design</a:t>
            </a:r>
          </a:p>
        </p:txBody>
      </p:sp>
      <p:sp>
        <p:nvSpPr>
          <p:cNvPr id="73" name="Rechteck 72">
            <a:extLst>
              <a:ext uri="{FF2B5EF4-FFF2-40B4-BE49-F238E27FC236}">
                <a16:creationId xmlns:a16="http://schemas.microsoft.com/office/drawing/2014/main" id="{F5A9ABF3-EC15-A48E-B902-16D2A7E476A6}"/>
              </a:ext>
            </a:extLst>
          </p:cNvPr>
          <p:cNvSpPr/>
          <p:nvPr/>
        </p:nvSpPr>
        <p:spPr>
          <a:xfrm>
            <a:off x="4747488" y="4462127"/>
            <a:ext cx="1656000" cy="1656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Textfeld 73">
            <a:extLst>
              <a:ext uri="{FF2B5EF4-FFF2-40B4-BE49-F238E27FC236}">
                <a16:creationId xmlns:a16="http://schemas.microsoft.com/office/drawing/2014/main" id="{8E083BA0-2AC4-E244-E340-DE6675707BC7}"/>
              </a:ext>
            </a:extLst>
          </p:cNvPr>
          <p:cNvSpPr txBox="1"/>
          <p:nvPr/>
        </p:nvSpPr>
        <p:spPr>
          <a:xfrm>
            <a:off x="4782193" y="5787136"/>
            <a:ext cx="1586589" cy="261610"/>
          </a:xfrm>
          <a:prstGeom prst="rect">
            <a:avLst/>
          </a:prstGeom>
          <a:noFill/>
        </p:spPr>
        <p:txBody>
          <a:bodyPr wrap="square">
            <a:spAutoFit/>
          </a:bodyPr>
          <a:lstStyle/>
          <a:p>
            <a:r>
              <a:rPr lang="de-DE" sz="1100" b="1" dirty="0">
                <a:solidFill>
                  <a:srgbClr val="960000"/>
                </a:solidFill>
              </a:rPr>
              <a:t>Mode und Lifestyle</a:t>
            </a:r>
          </a:p>
        </p:txBody>
      </p:sp>
      <p:sp>
        <p:nvSpPr>
          <p:cNvPr id="75" name="Rechteck 74">
            <a:extLst>
              <a:ext uri="{FF2B5EF4-FFF2-40B4-BE49-F238E27FC236}">
                <a16:creationId xmlns:a16="http://schemas.microsoft.com/office/drawing/2014/main" id="{DE1C3250-2ADA-2851-6A92-DF8298395EDF}"/>
              </a:ext>
            </a:extLst>
          </p:cNvPr>
          <p:cNvSpPr/>
          <p:nvPr/>
        </p:nvSpPr>
        <p:spPr>
          <a:xfrm>
            <a:off x="6580650" y="4466474"/>
            <a:ext cx="1656000" cy="1656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Textfeld 75">
            <a:extLst>
              <a:ext uri="{FF2B5EF4-FFF2-40B4-BE49-F238E27FC236}">
                <a16:creationId xmlns:a16="http://schemas.microsoft.com/office/drawing/2014/main" id="{6E63430A-DED0-F12C-050E-2534801977BF}"/>
              </a:ext>
            </a:extLst>
          </p:cNvPr>
          <p:cNvSpPr txBox="1"/>
          <p:nvPr/>
        </p:nvSpPr>
        <p:spPr>
          <a:xfrm>
            <a:off x="6601330" y="5796441"/>
            <a:ext cx="1586589" cy="261610"/>
          </a:xfrm>
          <a:prstGeom prst="rect">
            <a:avLst/>
          </a:prstGeom>
          <a:noFill/>
        </p:spPr>
        <p:txBody>
          <a:bodyPr wrap="square">
            <a:spAutoFit/>
          </a:bodyPr>
          <a:lstStyle/>
          <a:p>
            <a:r>
              <a:rPr lang="de-DE" sz="1100" b="1" dirty="0">
                <a:solidFill>
                  <a:srgbClr val="960000"/>
                </a:solidFill>
              </a:rPr>
              <a:t>Essen und Genuss</a:t>
            </a:r>
          </a:p>
        </p:txBody>
      </p:sp>
      <p:pic>
        <p:nvPicPr>
          <p:cNvPr id="77" name="Grafik 76">
            <a:extLst>
              <a:ext uri="{FF2B5EF4-FFF2-40B4-BE49-F238E27FC236}">
                <a16:creationId xmlns:a16="http://schemas.microsoft.com/office/drawing/2014/main" id="{A3BD3388-E14C-96A8-B4A9-8FB03050E2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4458" y="4590554"/>
            <a:ext cx="1439723" cy="1141466"/>
          </a:xfrm>
          <a:prstGeom prst="rect">
            <a:avLst/>
          </a:prstGeom>
        </p:spPr>
      </p:pic>
      <p:pic>
        <p:nvPicPr>
          <p:cNvPr id="78" name="Grafik 77">
            <a:extLst>
              <a:ext uri="{FF2B5EF4-FFF2-40B4-BE49-F238E27FC236}">
                <a16:creationId xmlns:a16="http://schemas.microsoft.com/office/drawing/2014/main" id="{F98B3526-23CB-7D2C-0A78-7991C3FA7E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58263" y="4557519"/>
            <a:ext cx="1440845" cy="1174501"/>
          </a:xfrm>
          <a:prstGeom prst="rect">
            <a:avLst/>
          </a:prstGeom>
        </p:spPr>
      </p:pic>
      <p:pic>
        <p:nvPicPr>
          <p:cNvPr id="79" name="Grafik 78">
            <a:extLst>
              <a:ext uri="{FF2B5EF4-FFF2-40B4-BE49-F238E27FC236}">
                <a16:creationId xmlns:a16="http://schemas.microsoft.com/office/drawing/2014/main" id="{A23EF501-D64E-1701-7011-A67D21B80A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92760" y="4566968"/>
            <a:ext cx="1456927" cy="1165051"/>
          </a:xfrm>
          <a:prstGeom prst="rect">
            <a:avLst/>
          </a:prstGeom>
        </p:spPr>
      </p:pic>
      <p:sp>
        <p:nvSpPr>
          <p:cNvPr id="80" name="Rechteck 79">
            <a:extLst>
              <a:ext uri="{FF2B5EF4-FFF2-40B4-BE49-F238E27FC236}">
                <a16:creationId xmlns:a16="http://schemas.microsoft.com/office/drawing/2014/main" id="{3ED2B252-DB10-1E7E-6677-61A9F2A5C33C}"/>
              </a:ext>
            </a:extLst>
          </p:cNvPr>
          <p:cNvSpPr/>
          <p:nvPr/>
        </p:nvSpPr>
        <p:spPr>
          <a:xfrm>
            <a:off x="5918802" y="3280569"/>
            <a:ext cx="1340847" cy="23555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Textfeld 80">
            <a:extLst>
              <a:ext uri="{FF2B5EF4-FFF2-40B4-BE49-F238E27FC236}">
                <a16:creationId xmlns:a16="http://schemas.microsoft.com/office/drawing/2014/main" id="{D70DDDF5-5C46-D09A-639C-201476714310}"/>
              </a:ext>
            </a:extLst>
          </p:cNvPr>
          <p:cNvSpPr txBox="1"/>
          <p:nvPr/>
        </p:nvSpPr>
        <p:spPr>
          <a:xfrm>
            <a:off x="5915821" y="3284957"/>
            <a:ext cx="1586589" cy="246221"/>
          </a:xfrm>
          <a:prstGeom prst="rect">
            <a:avLst/>
          </a:prstGeom>
          <a:noFill/>
        </p:spPr>
        <p:txBody>
          <a:bodyPr wrap="square">
            <a:spAutoFit/>
          </a:bodyPr>
          <a:lstStyle/>
          <a:p>
            <a:r>
              <a:rPr lang="de-DE" sz="1000" b="1" dirty="0"/>
              <a:t>Jetzt online entdecken</a:t>
            </a:r>
          </a:p>
        </p:txBody>
      </p:sp>
      <p:sp>
        <p:nvSpPr>
          <p:cNvPr id="82" name="Rechteck 81">
            <a:extLst>
              <a:ext uri="{FF2B5EF4-FFF2-40B4-BE49-F238E27FC236}">
                <a16:creationId xmlns:a16="http://schemas.microsoft.com/office/drawing/2014/main" id="{BFB0EC17-60EB-D96C-0997-8B7F4EB5F764}"/>
              </a:ext>
            </a:extLst>
          </p:cNvPr>
          <p:cNvSpPr/>
          <p:nvPr/>
        </p:nvSpPr>
        <p:spPr>
          <a:xfrm>
            <a:off x="104503" y="213756"/>
            <a:ext cx="8743405" cy="249176"/>
          </a:xfrm>
          <a:prstGeom prst="rect">
            <a:avLst/>
          </a:prstGeom>
          <a:solidFill>
            <a:srgbClr val="96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mc:Choice xmlns:a14="http://schemas.microsoft.com/office/drawing/2010/main" Requires="a14">
          <p:sp>
            <p:nvSpPr>
              <p:cNvPr id="83" name="Textfeld 82">
                <a:extLst>
                  <a:ext uri="{FF2B5EF4-FFF2-40B4-BE49-F238E27FC236}">
                    <a16:creationId xmlns:a16="http://schemas.microsoft.com/office/drawing/2014/main" id="{6EE37369-ECDD-55F3-00AF-C55C979792AC}"/>
                  </a:ext>
                </a:extLst>
              </p:cNvPr>
              <p:cNvSpPr txBox="1"/>
              <p:nvPr/>
            </p:nvSpPr>
            <p:spPr>
              <a:xfrm>
                <a:off x="3182889" y="237997"/>
                <a:ext cx="2273379" cy="215444"/>
              </a:xfrm>
              <a:prstGeom prst="rect">
                <a:avLst/>
              </a:prstGeom>
              <a:noFill/>
            </p:spPr>
            <p:txBody>
              <a:bodyPr wrap="none" rtlCol="0">
                <a:spAutoFit/>
              </a:bodyPr>
              <a:lstStyle/>
              <a:p>
                <a:r>
                  <a:rPr lang="de-DE" sz="800" b="1" dirty="0">
                    <a:solidFill>
                      <a:schemeClr val="bg1"/>
                    </a:solidFill>
                  </a:rPr>
                  <a:t>Versandkostenfreie Lieferung  bereits ab 75,00 </a:t>
                </a:r>
                <a14:m>
                  <m:oMath xmlns:m="http://schemas.openxmlformats.org/officeDocument/2006/math">
                    <m:r>
                      <a:rPr lang="de-DE" sz="800" b="1" i="1" smtClean="0">
                        <a:solidFill>
                          <a:schemeClr val="bg1"/>
                        </a:solidFill>
                        <a:latin typeface="Cambria Math" panose="02040503050406030204" pitchFamily="18" charset="0"/>
                      </a:rPr>
                      <m:t>€</m:t>
                    </m:r>
                  </m:oMath>
                </a14:m>
                <a:r>
                  <a:rPr lang="de-DE" sz="800" b="1" dirty="0">
                    <a:solidFill>
                      <a:schemeClr val="bg1"/>
                    </a:solidFill>
                  </a:rPr>
                  <a:t> </a:t>
                </a:r>
                <a:endParaRPr lang="en-GB" sz="800" b="1" dirty="0">
                  <a:solidFill>
                    <a:schemeClr val="bg1"/>
                  </a:solidFill>
                </a:endParaRPr>
              </a:p>
            </p:txBody>
          </p:sp>
        </mc:Choice>
        <mc:Fallback>
          <p:sp>
            <p:nvSpPr>
              <p:cNvPr id="83" name="Textfeld 82">
                <a:extLst>
                  <a:ext uri="{FF2B5EF4-FFF2-40B4-BE49-F238E27FC236}">
                    <a16:creationId xmlns:a16="http://schemas.microsoft.com/office/drawing/2014/main" id="{6EE37369-ECDD-55F3-00AF-C55C979792AC}"/>
                  </a:ext>
                </a:extLst>
              </p:cNvPr>
              <p:cNvSpPr txBox="1">
                <a:spLocks noRot="1" noChangeAspect="1" noMove="1" noResize="1" noEditPoints="1" noAdjustHandles="1" noChangeArrowheads="1" noChangeShapeType="1" noTextEdit="1"/>
              </p:cNvSpPr>
              <p:nvPr/>
            </p:nvSpPr>
            <p:spPr>
              <a:xfrm>
                <a:off x="3182889" y="237997"/>
                <a:ext cx="2273379" cy="215444"/>
              </a:xfrm>
              <a:prstGeom prst="rect">
                <a:avLst/>
              </a:prstGeom>
              <a:blipFill>
                <a:blip r:embed="rId10"/>
                <a:stretch>
                  <a:fillRect b="-11429"/>
                </a:stretch>
              </a:blipFill>
            </p:spPr>
            <p:txBody>
              <a:bodyPr/>
              <a:lstStyle/>
              <a:p>
                <a:r>
                  <a:rPr lang="en-GB">
                    <a:noFill/>
                  </a:rPr>
                  <a:t> </a:t>
                </a:r>
              </a:p>
            </p:txBody>
          </p:sp>
        </mc:Fallback>
      </mc:AlternateContent>
    </p:spTree>
    <p:extLst>
      <p:ext uri="{BB962C8B-B14F-4D97-AF65-F5344CB8AC3E}">
        <p14:creationId xmlns:p14="http://schemas.microsoft.com/office/powerpoint/2010/main" val="4051387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A67760DC-BDF3-E80F-C4C2-0ADF55B89B52}"/>
              </a:ext>
            </a:extLst>
          </p:cNvPr>
          <p:cNvSpPr/>
          <p:nvPr/>
        </p:nvSpPr>
        <p:spPr>
          <a:xfrm>
            <a:off x="981022" y="112197"/>
            <a:ext cx="1656000" cy="1656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feld 4">
            <a:extLst>
              <a:ext uri="{FF2B5EF4-FFF2-40B4-BE49-F238E27FC236}">
                <a16:creationId xmlns:a16="http://schemas.microsoft.com/office/drawing/2014/main" id="{9CF19730-CA16-A5E6-CA35-DD8810D18555}"/>
              </a:ext>
            </a:extLst>
          </p:cNvPr>
          <p:cNvSpPr txBox="1"/>
          <p:nvPr/>
        </p:nvSpPr>
        <p:spPr>
          <a:xfrm>
            <a:off x="989598" y="1487088"/>
            <a:ext cx="1586589" cy="261610"/>
          </a:xfrm>
          <a:prstGeom prst="rect">
            <a:avLst/>
          </a:prstGeom>
          <a:noFill/>
        </p:spPr>
        <p:txBody>
          <a:bodyPr wrap="square">
            <a:spAutoFit/>
          </a:bodyPr>
          <a:lstStyle/>
          <a:p>
            <a:r>
              <a:rPr lang="de-DE" sz="1100" b="1" dirty="0">
                <a:solidFill>
                  <a:srgbClr val="C00000"/>
                </a:solidFill>
              </a:rPr>
              <a:t>Body and Care</a:t>
            </a:r>
          </a:p>
        </p:txBody>
      </p:sp>
      <p:sp>
        <p:nvSpPr>
          <p:cNvPr id="6" name="Rechteck 5">
            <a:extLst>
              <a:ext uri="{FF2B5EF4-FFF2-40B4-BE49-F238E27FC236}">
                <a16:creationId xmlns:a16="http://schemas.microsoft.com/office/drawing/2014/main" id="{F6882F90-4F26-1247-AB02-6E140C622A4F}"/>
              </a:ext>
            </a:extLst>
          </p:cNvPr>
          <p:cNvSpPr/>
          <p:nvPr/>
        </p:nvSpPr>
        <p:spPr>
          <a:xfrm>
            <a:off x="2814184" y="107835"/>
            <a:ext cx="1656000" cy="1656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feld 6">
            <a:extLst>
              <a:ext uri="{FF2B5EF4-FFF2-40B4-BE49-F238E27FC236}">
                <a16:creationId xmlns:a16="http://schemas.microsoft.com/office/drawing/2014/main" id="{C5C619C4-9485-C827-EFAE-4B1FBC3D78C7}"/>
              </a:ext>
            </a:extLst>
          </p:cNvPr>
          <p:cNvSpPr txBox="1"/>
          <p:nvPr/>
        </p:nvSpPr>
        <p:spPr>
          <a:xfrm>
            <a:off x="2805342" y="1482726"/>
            <a:ext cx="1586589" cy="261610"/>
          </a:xfrm>
          <a:prstGeom prst="rect">
            <a:avLst/>
          </a:prstGeom>
          <a:noFill/>
        </p:spPr>
        <p:txBody>
          <a:bodyPr wrap="square">
            <a:spAutoFit/>
          </a:bodyPr>
          <a:lstStyle/>
          <a:p>
            <a:r>
              <a:rPr lang="de-DE" sz="1100" b="1" dirty="0">
                <a:solidFill>
                  <a:srgbClr val="C00000"/>
                </a:solidFill>
              </a:rPr>
              <a:t>Kinder</a:t>
            </a:r>
          </a:p>
        </p:txBody>
      </p:sp>
      <p:sp>
        <p:nvSpPr>
          <p:cNvPr id="9" name="Rechteck 8">
            <a:extLst>
              <a:ext uri="{FF2B5EF4-FFF2-40B4-BE49-F238E27FC236}">
                <a16:creationId xmlns:a16="http://schemas.microsoft.com/office/drawing/2014/main" id="{F5A9ABF3-EC15-A48E-B902-16D2A7E476A6}"/>
              </a:ext>
            </a:extLst>
          </p:cNvPr>
          <p:cNvSpPr/>
          <p:nvPr/>
        </p:nvSpPr>
        <p:spPr>
          <a:xfrm>
            <a:off x="4660402" y="99132"/>
            <a:ext cx="1656000" cy="1656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feld 9">
            <a:extLst>
              <a:ext uri="{FF2B5EF4-FFF2-40B4-BE49-F238E27FC236}">
                <a16:creationId xmlns:a16="http://schemas.microsoft.com/office/drawing/2014/main" id="{8E083BA0-2AC4-E244-E340-DE6675707BC7}"/>
              </a:ext>
            </a:extLst>
          </p:cNvPr>
          <p:cNvSpPr txBox="1"/>
          <p:nvPr/>
        </p:nvSpPr>
        <p:spPr>
          <a:xfrm>
            <a:off x="4712523" y="1474023"/>
            <a:ext cx="1586589" cy="261610"/>
          </a:xfrm>
          <a:prstGeom prst="rect">
            <a:avLst/>
          </a:prstGeom>
          <a:noFill/>
        </p:spPr>
        <p:txBody>
          <a:bodyPr wrap="square">
            <a:spAutoFit/>
          </a:bodyPr>
          <a:lstStyle/>
          <a:p>
            <a:r>
              <a:rPr lang="de-DE" sz="1100" b="1" dirty="0">
                <a:solidFill>
                  <a:srgbClr val="C00000"/>
                </a:solidFill>
              </a:rPr>
              <a:t>Accessoires</a:t>
            </a:r>
          </a:p>
        </p:txBody>
      </p:sp>
      <p:sp>
        <p:nvSpPr>
          <p:cNvPr id="13" name="Rechteck 12">
            <a:extLst>
              <a:ext uri="{FF2B5EF4-FFF2-40B4-BE49-F238E27FC236}">
                <a16:creationId xmlns:a16="http://schemas.microsoft.com/office/drawing/2014/main" id="{DE1C3250-2ADA-2851-6A92-DF8298395EDF}"/>
              </a:ext>
            </a:extLst>
          </p:cNvPr>
          <p:cNvSpPr/>
          <p:nvPr/>
        </p:nvSpPr>
        <p:spPr>
          <a:xfrm>
            <a:off x="6493564" y="103479"/>
            <a:ext cx="1656000" cy="1656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feld 13">
            <a:extLst>
              <a:ext uri="{FF2B5EF4-FFF2-40B4-BE49-F238E27FC236}">
                <a16:creationId xmlns:a16="http://schemas.microsoft.com/office/drawing/2014/main" id="{6E63430A-DED0-F12C-050E-2534801977BF}"/>
              </a:ext>
            </a:extLst>
          </p:cNvPr>
          <p:cNvSpPr txBox="1"/>
          <p:nvPr/>
        </p:nvSpPr>
        <p:spPr>
          <a:xfrm>
            <a:off x="6502140" y="1478370"/>
            <a:ext cx="1656000" cy="261610"/>
          </a:xfrm>
          <a:prstGeom prst="rect">
            <a:avLst/>
          </a:prstGeom>
          <a:noFill/>
        </p:spPr>
        <p:txBody>
          <a:bodyPr wrap="square">
            <a:spAutoFit/>
          </a:bodyPr>
          <a:lstStyle/>
          <a:p>
            <a:r>
              <a:rPr lang="de-DE" sz="1100" b="1" dirty="0">
                <a:solidFill>
                  <a:srgbClr val="C00000"/>
                </a:solidFill>
              </a:rPr>
              <a:t>Alles rund um Geschenke</a:t>
            </a:r>
          </a:p>
        </p:txBody>
      </p:sp>
      <p:pic>
        <p:nvPicPr>
          <p:cNvPr id="26" name="Grafik 25">
            <a:extLst>
              <a:ext uri="{FF2B5EF4-FFF2-40B4-BE49-F238E27FC236}">
                <a16:creationId xmlns:a16="http://schemas.microsoft.com/office/drawing/2014/main" id="{63DA414E-7064-A447-14A5-27A805CAC6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379" y="208996"/>
            <a:ext cx="1449285" cy="1273729"/>
          </a:xfrm>
          <a:prstGeom prst="rect">
            <a:avLst/>
          </a:prstGeom>
        </p:spPr>
      </p:pic>
      <p:pic>
        <p:nvPicPr>
          <p:cNvPr id="35" name="Grafik 34">
            <a:extLst>
              <a:ext uri="{FF2B5EF4-FFF2-40B4-BE49-F238E27FC236}">
                <a16:creationId xmlns:a16="http://schemas.microsoft.com/office/drawing/2014/main" id="{B23C46D8-0E7A-1353-CFE8-2820C5C4B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3855" y="179110"/>
            <a:ext cx="1488076" cy="1303615"/>
          </a:xfrm>
          <a:prstGeom prst="rect">
            <a:avLst/>
          </a:prstGeom>
        </p:spPr>
      </p:pic>
      <p:pic>
        <p:nvPicPr>
          <p:cNvPr id="43" name="Grafik 42">
            <a:extLst>
              <a:ext uri="{FF2B5EF4-FFF2-40B4-BE49-F238E27FC236}">
                <a16:creationId xmlns:a16="http://schemas.microsoft.com/office/drawing/2014/main" id="{7411AE82-B0D2-EA4E-C3BC-8725A37262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5522" y="179109"/>
            <a:ext cx="1396272" cy="1294913"/>
          </a:xfrm>
          <a:prstGeom prst="rect">
            <a:avLst/>
          </a:prstGeom>
        </p:spPr>
      </p:pic>
      <p:pic>
        <p:nvPicPr>
          <p:cNvPr id="50" name="Grafik 49">
            <a:extLst>
              <a:ext uri="{FF2B5EF4-FFF2-40B4-BE49-F238E27FC236}">
                <a16:creationId xmlns:a16="http://schemas.microsoft.com/office/drawing/2014/main" id="{2FE80ECE-890C-26FA-3CAB-6EAD581570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7489" y="179109"/>
            <a:ext cx="1472131" cy="1294913"/>
          </a:xfrm>
          <a:prstGeom prst="rect">
            <a:avLst/>
          </a:prstGeom>
        </p:spPr>
      </p:pic>
      <p:sp>
        <p:nvSpPr>
          <p:cNvPr id="56" name="Textfeld 55">
            <a:extLst>
              <a:ext uri="{FF2B5EF4-FFF2-40B4-BE49-F238E27FC236}">
                <a16:creationId xmlns:a16="http://schemas.microsoft.com/office/drawing/2014/main" id="{DC781122-3480-0E22-D93B-1EE6B0011F87}"/>
              </a:ext>
            </a:extLst>
          </p:cNvPr>
          <p:cNvSpPr txBox="1"/>
          <p:nvPr/>
        </p:nvSpPr>
        <p:spPr>
          <a:xfrm>
            <a:off x="3480838" y="1982882"/>
            <a:ext cx="2463369" cy="307777"/>
          </a:xfrm>
          <a:prstGeom prst="rect">
            <a:avLst/>
          </a:prstGeom>
          <a:noFill/>
        </p:spPr>
        <p:txBody>
          <a:bodyPr wrap="square">
            <a:spAutoFit/>
          </a:bodyPr>
          <a:lstStyle/>
          <a:p>
            <a:r>
              <a:rPr lang="de-DE" sz="1400" b="1" dirty="0"/>
              <a:t>Neuheiten und Highlights</a:t>
            </a:r>
          </a:p>
        </p:txBody>
      </p:sp>
      <p:sp>
        <p:nvSpPr>
          <p:cNvPr id="58" name="Rechteck 57">
            <a:extLst>
              <a:ext uri="{FF2B5EF4-FFF2-40B4-BE49-F238E27FC236}">
                <a16:creationId xmlns:a16="http://schemas.microsoft.com/office/drawing/2014/main" id="{17A33C43-01F1-366A-2388-BC91F5D63DD9}"/>
              </a:ext>
            </a:extLst>
          </p:cNvPr>
          <p:cNvSpPr/>
          <p:nvPr/>
        </p:nvSpPr>
        <p:spPr>
          <a:xfrm>
            <a:off x="989598" y="2391948"/>
            <a:ext cx="3480586" cy="2328089"/>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4" name="Grafik 53">
            <a:extLst>
              <a:ext uri="{FF2B5EF4-FFF2-40B4-BE49-F238E27FC236}">
                <a16:creationId xmlns:a16="http://schemas.microsoft.com/office/drawing/2014/main" id="{7B8D9F96-CA52-5EA1-F26E-6A8F74179048}"/>
              </a:ext>
            </a:extLst>
          </p:cNvPr>
          <p:cNvPicPr>
            <a:picLocks noChangeAspect="1"/>
          </p:cNvPicPr>
          <p:nvPr/>
        </p:nvPicPr>
        <p:blipFill>
          <a:blip r:embed="rId6"/>
          <a:stretch>
            <a:fillRect/>
          </a:stretch>
        </p:blipFill>
        <p:spPr>
          <a:xfrm>
            <a:off x="1143791" y="2555253"/>
            <a:ext cx="2026210" cy="2026210"/>
          </a:xfrm>
          <a:prstGeom prst="rect">
            <a:avLst/>
          </a:prstGeom>
        </p:spPr>
      </p:pic>
      <p:sp>
        <p:nvSpPr>
          <p:cNvPr id="60" name="Rechteck 59">
            <a:extLst>
              <a:ext uri="{FF2B5EF4-FFF2-40B4-BE49-F238E27FC236}">
                <a16:creationId xmlns:a16="http://schemas.microsoft.com/office/drawing/2014/main" id="{095FE1A9-FB52-E2DD-AAFE-DB05472B8662}"/>
              </a:ext>
            </a:extLst>
          </p:cNvPr>
          <p:cNvSpPr/>
          <p:nvPr/>
        </p:nvSpPr>
        <p:spPr>
          <a:xfrm>
            <a:off x="4677554" y="2394026"/>
            <a:ext cx="3480586" cy="2328089"/>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5" name="Textfeld 64">
            <a:extLst>
              <a:ext uri="{FF2B5EF4-FFF2-40B4-BE49-F238E27FC236}">
                <a16:creationId xmlns:a16="http://schemas.microsoft.com/office/drawing/2014/main" id="{820F23B9-F968-9248-92B6-E63EA4B27046}"/>
              </a:ext>
            </a:extLst>
          </p:cNvPr>
          <p:cNvSpPr txBox="1"/>
          <p:nvPr/>
        </p:nvSpPr>
        <p:spPr>
          <a:xfrm>
            <a:off x="3244576" y="2520419"/>
            <a:ext cx="1147356" cy="2169825"/>
          </a:xfrm>
          <a:prstGeom prst="rect">
            <a:avLst/>
          </a:prstGeom>
          <a:noFill/>
        </p:spPr>
        <p:txBody>
          <a:bodyPr wrap="square">
            <a:spAutoFit/>
          </a:bodyPr>
          <a:lstStyle/>
          <a:p>
            <a:r>
              <a:rPr lang="de-DE" sz="900" b="1" dirty="0"/>
              <a:t>Nachhaltig und fair</a:t>
            </a:r>
          </a:p>
          <a:p>
            <a:endParaRPr lang="de-DE" sz="900" b="1" dirty="0"/>
          </a:p>
          <a:p>
            <a:r>
              <a:rPr lang="de-DE" sz="900" dirty="0"/>
              <a:t>Gemeinsam mit den Menschen vor Ort in Afrika entwickeln wir kleine Manufakturen und Frauen-kooperativen im ländlichen Umfeld. So schaffen wir Arbeitsplätze, die für ein regelmäßiges Einkommen sorgen.</a:t>
            </a:r>
            <a:br>
              <a:rPr lang="de-DE" sz="900" dirty="0"/>
            </a:br>
            <a:endParaRPr lang="en-GB" sz="900" dirty="0"/>
          </a:p>
        </p:txBody>
      </p:sp>
      <p:sp>
        <p:nvSpPr>
          <p:cNvPr id="72" name="Textfeld 71">
            <a:extLst>
              <a:ext uri="{FF2B5EF4-FFF2-40B4-BE49-F238E27FC236}">
                <a16:creationId xmlns:a16="http://schemas.microsoft.com/office/drawing/2014/main" id="{A9EFE972-6AEF-FAE2-144A-0B43656F76E2}"/>
              </a:ext>
            </a:extLst>
          </p:cNvPr>
          <p:cNvSpPr txBox="1"/>
          <p:nvPr/>
        </p:nvSpPr>
        <p:spPr>
          <a:xfrm>
            <a:off x="6859481" y="2494714"/>
            <a:ext cx="1147356" cy="2169825"/>
          </a:xfrm>
          <a:prstGeom prst="rect">
            <a:avLst/>
          </a:prstGeom>
          <a:noFill/>
        </p:spPr>
        <p:txBody>
          <a:bodyPr wrap="square">
            <a:spAutoFit/>
          </a:bodyPr>
          <a:lstStyle/>
          <a:p>
            <a:r>
              <a:rPr lang="de-DE" sz="900" b="1" dirty="0"/>
              <a:t>Nachhaltig und fair</a:t>
            </a:r>
          </a:p>
          <a:p>
            <a:endParaRPr lang="de-DE" sz="900" b="1" dirty="0"/>
          </a:p>
          <a:p>
            <a:r>
              <a:rPr lang="de-DE" sz="900" dirty="0"/>
              <a:t>Gemeinsam mit den Menschen vor Ort in Afrika entwickeln wir kleine Manufakturen und Frauen-kooperativen im ländlichen Umfeld. So schaffen wir Arbeitsplätze, die für ein regelmäßiges Einkommen sorgen.</a:t>
            </a:r>
            <a:br>
              <a:rPr lang="de-DE" sz="900" dirty="0"/>
            </a:br>
            <a:endParaRPr lang="en-GB" sz="900" dirty="0"/>
          </a:p>
        </p:txBody>
      </p:sp>
      <p:pic>
        <p:nvPicPr>
          <p:cNvPr id="74" name="Grafik 73">
            <a:extLst>
              <a:ext uri="{FF2B5EF4-FFF2-40B4-BE49-F238E27FC236}">
                <a16:creationId xmlns:a16="http://schemas.microsoft.com/office/drawing/2014/main" id="{2447EE1A-A423-A553-48B5-A1FD842EE1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95522" y="2529128"/>
            <a:ext cx="1996719" cy="2061044"/>
          </a:xfrm>
          <a:prstGeom prst="rect">
            <a:avLst/>
          </a:prstGeom>
        </p:spPr>
      </p:pic>
    </p:spTree>
    <p:extLst>
      <p:ext uri="{BB962C8B-B14F-4D97-AF65-F5344CB8AC3E}">
        <p14:creationId xmlns:p14="http://schemas.microsoft.com/office/powerpoint/2010/main" val="1401044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hteck 59">
            <a:extLst>
              <a:ext uri="{FF2B5EF4-FFF2-40B4-BE49-F238E27FC236}">
                <a16:creationId xmlns:a16="http://schemas.microsoft.com/office/drawing/2014/main" id="{095FE1A9-FB52-E2DD-AAFE-DB05472B8662}"/>
              </a:ext>
            </a:extLst>
          </p:cNvPr>
          <p:cNvSpPr/>
          <p:nvPr/>
        </p:nvSpPr>
        <p:spPr>
          <a:xfrm>
            <a:off x="3496582" y="592153"/>
            <a:ext cx="2259635" cy="2969653"/>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Textfeld 55">
            <a:extLst>
              <a:ext uri="{FF2B5EF4-FFF2-40B4-BE49-F238E27FC236}">
                <a16:creationId xmlns:a16="http://schemas.microsoft.com/office/drawing/2014/main" id="{DC781122-3480-0E22-D93B-1EE6B0011F87}"/>
              </a:ext>
            </a:extLst>
          </p:cNvPr>
          <p:cNvSpPr txBox="1"/>
          <p:nvPr/>
        </p:nvSpPr>
        <p:spPr>
          <a:xfrm>
            <a:off x="3442133" y="161598"/>
            <a:ext cx="2463369" cy="307777"/>
          </a:xfrm>
          <a:prstGeom prst="rect">
            <a:avLst/>
          </a:prstGeom>
          <a:noFill/>
        </p:spPr>
        <p:txBody>
          <a:bodyPr wrap="square">
            <a:spAutoFit/>
          </a:bodyPr>
          <a:lstStyle/>
          <a:p>
            <a:r>
              <a:rPr lang="de-DE" sz="1400" b="1" dirty="0"/>
              <a:t>Geschenke für jeden Anlass </a:t>
            </a:r>
          </a:p>
        </p:txBody>
      </p:sp>
      <p:sp>
        <p:nvSpPr>
          <p:cNvPr id="58" name="Rechteck 57">
            <a:extLst>
              <a:ext uri="{FF2B5EF4-FFF2-40B4-BE49-F238E27FC236}">
                <a16:creationId xmlns:a16="http://schemas.microsoft.com/office/drawing/2014/main" id="{17A33C43-01F1-366A-2388-BC91F5D63DD9}"/>
              </a:ext>
            </a:extLst>
          </p:cNvPr>
          <p:cNvSpPr/>
          <p:nvPr/>
        </p:nvSpPr>
        <p:spPr>
          <a:xfrm>
            <a:off x="985862" y="582634"/>
            <a:ext cx="2259635" cy="2979172"/>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feld 7">
            <a:extLst>
              <a:ext uri="{FF2B5EF4-FFF2-40B4-BE49-F238E27FC236}">
                <a16:creationId xmlns:a16="http://schemas.microsoft.com/office/drawing/2014/main" id="{61B97AE7-7729-A4A3-2685-3EDDAF54F12C}"/>
              </a:ext>
            </a:extLst>
          </p:cNvPr>
          <p:cNvSpPr txBox="1"/>
          <p:nvPr/>
        </p:nvSpPr>
        <p:spPr>
          <a:xfrm>
            <a:off x="3528152" y="2930542"/>
            <a:ext cx="2053046" cy="507831"/>
          </a:xfrm>
          <a:prstGeom prst="rect">
            <a:avLst/>
          </a:prstGeom>
          <a:noFill/>
        </p:spPr>
        <p:txBody>
          <a:bodyPr wrap="square">
            <a:spAutoFit/>
          </a:bodyPr>
          <a:lstStyle/>
          <a:p>
            <a:r>
              <a:rPr lang="de-DE" sz="900" dirty="0"/>
              <a:t>Gemeinsam mit den Menschen vor Ort in Afrika entwickeln wir kleine Manufakturen und Frauenkooperativen </a:t>
            </a:r>
            <a:endParaRPr lang="en-GB" sz="900" dirty="0"/>
          </a:p>
        </p:txBody>
      </p:sp>
      <p:pic>
        <p:nvPicPr>
          <p:cNvPr id="16" name="Grafik 15">
            <a:extLst>
              <a:ext uri="{FF2B5EF4-FFF2-40B4-BE49-F238E27FC236}">
                <a16:creationId xmlns:a16="http://schemas.microsoft.com/office/drawing/2014/main" id="{63FAF629-ADE9-BB49-AE3B-BF411CBE94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494" y="592153"/>
            <a:ext cx="2244372" cy="2102509"/>
          </a:xfrm>
          <a:prstGeom prst="rect">
            <a:avLst/>
          </a:prstGeom>
        </p:spPr>
      </p:pic>
      <p:sp>
        <p:nvSpPr>
          <p:cNvPr id="17" name="Textfeld 16">
            <a:extLst>
              <a:ext uri="{FF2B5EF4-FFF2-40B4-BE49-F238E27FC236}">
                <a16:creationId xmlns:a16="http://schemas.microsoft.com/office/drawing/2014/main" id="{4228CF29-D4B2-1CEB-4D39-0BBD2B2D4C11}"/>
              </a:ext>
            </a:extLst>
          </p:cNvPr>
          <p:cNvSpPr txBox="1"/>
          <p:nvPr/>
        </p:nvSpPr>
        <p:spPr>
          <a:xfrm>
            <a:off x="1040910" y="2734855"/>
            <a:ext cx="1615201" cy="261610"/>
          </a:xfrm>
          <a:prstGeom prst="rect">
            <a:avLst/>
          </a:prstGeom>
          <a:noFill/>
        </p:spPr>
        <p:txBody>
          <a:bodyPr wrap="square">
            <a:spAutoFit/>
          </a:bodyPr>
          <a:lstStyle/>
          <a:p>
            <a:r>
              <a:rPr lang="de-DE" sz="1100" dirty="0">
                <a:solidFill>
                  <a:srgbClr val="C00000"/>
                </a:solidFill>
              </a:rPr>
              <a:t>POTTERWORK Story</a:t>
            </a:r>
            <a:endParaRPr lang="en-GB" sz="1100" dirty="0">
              <a:solidFill>
                <a:srgbClr val="C00000"/>
              </a:solidFill>
            </a:endParaRPr>
          </a:p>
        </p:txBody>
      </p:sp>
      <p:sp>
        <p:nvSpPr>
          <p:cNvPr id="18" name="Textfeld 17">
            <a:extLst>
              <a:ext uri="{FF2B5EF4-FFF2-40B4-BE49-F238E27FC236}">
                <a16:creationId xmlns:a16="http://schemas.microsoft.com/office/drawing/2014/main" id="{4E93B327-4739-F898-8D2E-5E170A79B102}"/>
              </a:ext>
            </a:extLst>
          </p:cNvPr>
          <p:cNvSpPr txBox="1"/>
          <p:nvPr/>
        </p:nvSpPr>
        <p:spPr>
          <a:xfrm>
            <a:off x="3534212" y="2734804"/>
            <a:ext cx="1615201" cy="261610"/>
          </a:xfrm>
          <a:prstGeom prst="rect">
            <a:avLst/>
          </a:prstGeom>
          <a:noFill/>
        </p:spPr>
        <p:txBody>
          <a:bodyPr wrap="square">
            <a:spAutoFit/>
          </a:bodyPr>
          <a:lstStyle/>
          <a:p>
            <a:r>
              <a:rPr lang="de-DE" sz="1100" dirty="0">
                <a:solidFill>
                  <a:srgbClr val="C00000"/>
                </a:solidFill>
              </a:rPr>
              <a:t>Tolle Wohnwelten</a:t>
            </a:r>
            <a:endParaRPr lang="en-GB" sz="1100" dirty="0">
              <a:solidFill>
                <a:srgbClr val="C00000"/>
              </a:solidFill>
            </a:endParaRPr>
          </a:p>
        </p:txBody>
      </p:sp>
      <p:sp>
        <p:nvSpPr>
          <p:cNvPr id="21" name="Textfeld 20">
            <a:extLst>
              <a:ext uri="{FF2B5EF4-FFF2-40B4-BE49-F238E27FC236}">
                <a16:creationId xmlns:a16="http://schemas.microsoft.com/office/drawing/2014/main" id="{4C8C020A-D083-F2A0-4F16-169304936FDD}"/>
              </a:ext>
            </a:extLst>
          </p:cNvPr>
          <p:cNvSpPr txBox="1"/>
          <p:nvPr/>
        </p:nvSpPr>
        <p:spPr>
          <a:xfrm>
            <a:off x="1040910" y="2930542"/>
            <a:ext cx="2259635" cy="507831"/>
          </a:xfrm>
          <a:prstGeom prst="rect">
            <a:avLst/>
          </a:prstGeom>
          <a:noFill/>
        </p:spPr>
        <p:txBody>
          <a:bodyPr wrap="square">
            <a:spAutoFit/>
          </a:bodyPr>
          <a:lstStyle/>
          <a:p>
            <a:r>
              <a:rPr lang="de-DE" sz="900" dirty="0"/>
              <a:t>Gemeinsam mit den Menschen vor Ort in Afrika entwickeln wir kleine Manufakturen und Frauenkooperativen im ländlichen</a:t>
            </a:r>
            <a:endParaRPr lang="en-GB" sz="900" dirty="0"/>
          </a:p>
        </p:txBody>
      </p:sp>
      <p:pic>
        <p:nvPicPr>
          <p:cNvPr id="23" name="Grafik 22">
            <a:extLst>
              <a:ext uri="{FF2B5EF4-FFF2-40B4-BE49-F238E27FC236}">
                <a16:creationId xmlns:a16="http://schemas.microsoft.com/office/drawing/2014/main" id="{4678A070-2C23-E363-4281-DCF989E6A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2922" y="600788"/>
            <a:ext cx="2243295" cy="2102509"/>
          </a:xfrm>
          <a:prstGeom prst="rect">
            <a:avLst/>
          </a:prstGeom>
        </p:spPr>
      </p:pic>
      <p:sp>
        <p:nvSpPr>
          <p:cNvPr id="24" name="Rechteck 23">
            <a:extLst>
              <a:ext uri="{FF2B5EF4-FFF2-40B4-BE49-F238E27FC236}">
                <a16:creationId xmlns:a16="http://schemas.microsoft.com/office/drawing/2014/main" id="{839F699C-43FD-7771-C0F6-CA401468C076}"/>
              </a:ext>
            </a:extLst>
          </p:cNvPr>
          <p:cNvSpPr/>
          <p:nvPr/>
        </p:nvSpPr>
        <p:spPr>
          <a:xfrm>
            <a:off x="6007302" y="595697"/>
            <a:ext cx="2259635" cy="296965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feld 24">
            <a:extLst>
              <a:ext uri="{FF2B5EF4-FFF2-40B4-BE49-F238E27FC236}">
                <a16:creationId xmlns:a16="http://schemas.microsoft.com/office/drawing/2014/main" id="{704641F9-302F-BCA4-3625-B61A539A5241}"/>
              </a:ext>
            </a:extLst>
          </p:cNvPr>
          <p:cNvSpPr txBox="1"/>
          <p:nvPr/>
        </p:nvSpPr>
        <p:spPr>
          <a:xfrm>
            <a:off x="6038872" y="2934086"/>
            <a:ext cx="2053046" cy="507831"/>
          </a:xfrm>
          <a:prstGeom prst="rect">
            <a:avLst/>
          </a:prstGeom>
          <a:noFill/>
        </p:spPr>
        <p:txBody>
          <a:bodyPr wrap="square">
            <a:spAutoFit/>
          </a:bodyPr>
          <a:lstStyle/>
          <a:p>
            <a:r>
              <a:rPr lang="de-DE" sz="900" dirty="0"/>
              <a:t>Gemeinsam mit den Menschen vor Ort in Afrika entwickeln wir kleine Manufakturen und Frauenkooperativen </a:t>
            </a:r>
            <a:endParaRPr lang="en-GB" sz="900" dirty="0"/>
          </a:p>
        </p:txBody>
      </p:sp>
      <p:sp>
        <p:nvSpPr>
          <p:cNvPr id="27" name="Textfeld 26">
            <a:extLst>
              <a:ext uri="{FF2B5EF4-FFF2-40B4-BE49-F238E27FC236}">
                <a16:creationId xmlns:a16="http://schemas.microsoft.com/office/drawing/2014/main" id="{3B40BA60-88E2-F6B9-9A9E-7E17EBBD151F}"/>
              </a:ext>
            </a:extLst>
          </p:cNvPr>
          <p:cNvSpPr txBox="1"/>
          <p:nvPr/>
        </p:nvSpPr>
        <p:spPr>
          <a:xfrm>
            <a:off x="6044932" y="2729639"/>
            <a:ext cx="1615201" cy="261610"/>
          </a:xfrm>
          <a:prstGeom prst="rect">
            <a:avLst/>
          </a:prstGeom>
          <a:noFill/>
        </p:spPr>
        <p:txBody>
          <a:bodyPr wrap="square">
            <a:spAutoFit/>
          </a:bodyPr>
          <a:lstStyle/>
          <a:p>
            <a:r>
              <a:rPr lang="de-DE" sz="1100" dirty="0">
                <a:solidFill>
                  <a:srgbClr val="C00000"/>
                </a:solidFill>
              </a:rPr>
              <a:t>Geschenkideen</a:t>
            </a:r>
            <a:endParaRPr lang="en-GB" sz="1100" dirty="0">
              <a:solidFill>
                <a:srgbClr val="C00000"/>
              </a:solidFill>
            </a:endParaRPr>
          </a:p>
        </p:txBody>
      </p:sp>
      <p:pic>
        <p:nvPicPr>
          <p:cNvPr id="30" name="Grafik 29">
            <a:extLst>
              <a:ext uri="{FF2B5EF4-FFF2-40B4-BE49-F238E27FC236}">
                <a16:creationId xmlns:a16="http://schemas.microsoft.com/office/drawing/2014/main" id="{CB7CCDAF-E36E-B848-E530-09838D429D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4934" y="600788"/>
            <a:ext cx="2252004" cy="2102509"/>
          </a:xfrm>
          <a:prstGeom prst="rect">
            <a:avLst/>
          </a:prstGeom>
        </p:spPr>
      </p:pic>
      <p:pic>
        <p:nvPicPr>
          <p:cNvPr id="36" name="Grafik 35">
            <a:extLst>
              <a:ext uri="{FF2B5EF4-FFF2-40B4-BE49-F238E27FC236}">
                <a16:creationId xmlns:a16="http://schemas.microsoft.com/office/drawing/2014/main" id="{E2CE52BB-2A93-F725-6F62-6A292B3E45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4867" y="3982119"/>
            <a:ext cx="4561349" cy="2337515"/>
          </a:xfrm>
          <a:prstGeom prst="rect">
            <a:avLst/>
          </a:prstGeom>
        </p:spPr>
      </p:pic>
      <p:sp>
        <p:nvSpPr>
          <p:cNvPr id="37" name="Rechteck 36">
            <a:extLst>
              <a:ext uri="{FF2B5EF4-FFF2-40B4-BE49-F238E27FC236}">
                <a16:creationId xmlns:a16="http://schemas.microsoft.com/office/drawing/2014/main" id="{E69A8492-1163-581D-05B1-5E0D893C5789}"/>
              </a:ext>
            </a:extLst>
          </p:cNvPr>
          <p:cNvSpPr/>
          <p:nvPr/>
        </p:nvSpPr>
        <p:spPr>
          <a:xfrm>
            <a:off x="985863" y="3792595"/>
            <a:ext cx="7281074" cy="27076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Textfeld 37">
            <a:extLst>
              <a:ext uri="{FF2B5EF4-FFF2-40B4-BE49-F238E27FC236}">
                <a16:creationId xmlns:a16="http://schemas.microsoft.com/office/drawing/2014/main" id="{DA002855-9B0E-F5B7-F091-123393907D8A}"/>
              </a:ext>
            </a:extLst>
          </p:cNvPr>
          <p:cNvSpPr txBox="1"/>
          <p:nvPr/>
        </p:nvSpPr>
        <p:spPr>
          <a:xfrm>
            <a:off x="5852542" y="3945004"/>
            <a:ext cx="2370850" cy="2441694"/>
          </a:xfrm>
          <a:prstGeom prst="rect">
            <a:avLst/>
          </a:prstGeom>
          <a:noFill/>
        </p:spPr>
        <p:txBody>
          <a:bodyPr wrap="square">
            <a:spAutoFit/>
          </a:bodyPr>
          <a:lstStyle/>
          <a:p>
            <a:pPr>
              <a:lnSpc>
                <a:spcPts val="1300"/>
              </a:lnSpc>
            </a:pPr>
            <a:r>
              <a:rPr lang="de-DE" sz="1400" dirty="0">
                <a:solidFill>
                  <a:srgbClr val="960000"/>
                </a:solidFill>
              </a:rPr>
              <a:t>Unser Ladengeschäft</a:t>
            </a:r>
          </a:p>
          <a:p>
            <a:pPr>
              <a:lnSpc>
                <a:spcPts val="1300"/>
              </a:lnSpc>
            </a:pPr>
            <a:r>
              <a:rPr lang="de-DE" sz="1400" dirty="0">
                <a:solidFill>
                  <a:srgbClr val="960000"/>
                </a:solidFill>
              </a:rPr>
              <a:t>in Hamburg</a:t>
            </a:r>
          </a:p>
          <a:p>
            <a:endParaRPr lang="de-DE" sz="900" dirty="0"/>
          </a:p>
          <a:p>
            <a:r>
              <a:rPr lang="de-DE" sz="900" dirty="0"/>
              <a:t>Schon wenn man durch die Eingangstür tritt, strömt einem der herrlich intensive Duft frischer Gewürze entgegen. Auf über 230 qm präsentieren wir 65 kleine Manufakturen und Frauenkooperativen aus 13 Ländern Afrikas und einzigartigen, hochwertigen Produkten.</a:t>
            </a:r>
          </a:p>
          <a:p>
            <a:pPr>
              <a:lnSpc>
                <a:spcPts val="600"/>
              </a:lnSpc>
            </a:pPr>
            <a:endParaRPr lang="de-DE" sz="900" dirty="0"/>
          </a:p>
          <a:p>
            <a:r>
              <a:rPr lang="de-DE" sz="900" dirty="0"/>
              <a:t>Lassen Sie sich bei einer Tasse Tee oder einem Glas Wein von der Vielfalt und Farbenfreude unserer Produkte inspirieren. Oder stöbern Sie in Ruhe nach individuellen Geschenken. Wir freuen uns auf Sie!  </a:t>
            </a:r>
          </a:p>
          <a:p>
            <a:endParaRPr lang="de-DE" sz="900" dirty="0"/>
          </a:p>
          <a:p>
            <a:r>
              <a:rPr lang="de-DE" sz="900" dirty="0">
                <a:solidFill>
                  <a:srgbClr val="960000"/>
                </a:solidFill>
              </a:rPr>
              <a:t>Anfahrt und Öffnungszeiten  </a:t>
            </a:r>
            <a:endParaRPr lang="en-GB" sz="900" dirty="0">
              <a:solidFill>
                <a:srgbClr val="960000"/>
              </a:solidFill>
            </a:endParaRPr>
          </a:p>
        </p:txBody>
      </p:sp>
    </p:spTree>
    <p:extLst>
      <p:ext uri="{BB962C8B-B14F-4D97-AF65-F5344CB8AC3E}">
        <p14:creationId xmlns:p14="http://schemas.microsoft.com/office/powerpoint/2010/main" val="3342354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hteck 36">
            <a:extLst>
              <a:ext uri="{FF2B5EF4-FFF2-40B4-BE49-F238E27FC236}">
                <a16:creationId xmlns:a16="http://schemas.microsoft.com/office/drawing/2014/main" id="{E69A8492-1163-581D-05B1-5E0D893C5789}"/>
              </a:ext>
            </a:extLst>
          </p:cNvPr>
          <p:cNvSpPr/>
          <p:nvPr/>
        </p:nvSpPr>
        <p:spPr>
          <a:xfrm>
            <a:off x="931463" y="418012"/>
            <a:ext cx="7281074" cy="185492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3" name="Textfeld 2">
            <a:extLst>
              <a:ext uri="{FF2B5EF4-FFF2-40B4-BE49-F238E27FC236}">
                <a16:creationId xmlns:a16="http://schemas.microsoft.com/office/drawing/2014/main" id="{AF25BC18-9C74-2EEA-CA53-90CBD9CAA2ED}"/>
              </a:ext>
            </a:extLst>
          </p:cNvPr>
          <p:cNvSpPr txBox="1"/>
          <p:nvPr/>
        </p:nvSpPr>
        <p:spPr>
          <a:xfrm>
            <a:off x="1212915" y="1506359"/>
            <a:ext cx="1809205" cy="646331"/>
          </a:xfrm>
          <a:prstGeom prst="rect">
            <a:avLst/>
          </a:prstGeom>
          <a:noFill/>
        </p:spPr>
        <p:txBody>
          <a:bodyPr wrap="square">
            <a:spAutoFit/>
          </a:bodyPr>
          <a:lstStyle/>
          <a:p>
            <a:r>
              <a:rPr lang="en-GB" sz="900" dirty="0"/>
              <a:t>I.T.E.M.S. AFRICA GmbH &amp; Co. KG </a:t>
            </a:r>
            <a:br>
              <a:rPr lang="en-GB" sz="900" dirty="0"/>
            </a:br>
            <a:r>
              <a:rPr lang="en-GB" sz="900" dirty="0" err="1"/>
              <a:t>Forsmannstr</a:t>
            </a:r>
            <a:r>
              <a:rPr lang="en-GB" sz="900" dirty="0"/>
              <a:t>. 8b </a:t>
            </a:r>
            <a:br>
              <a:rPr lang="en-GB" sz="900" dirty="0"/>
            </a:br>
            <a:r>
              <a:rPr lang="en-GB" sz="900" dirty="0"/>
              <a:t>22303 Hamburg</a:t>
            </a:r>
          </a:p>
          <a:p>
            <a:r>
              <a:rPr lang="en-GB" sz="900" dirty="0"/>
              <a:t>Germany </a:t>
            </a:r>
          </a:p>
        </p:txBody>
      </p:sp>
      <p:pic>
        <p:nvPicPr>
          <p:cNvPr id="4" name="Grafik 3">
            <a:extLst>
              <a:ext uri="{FF2B5EF4-FFF2-40B4-BE49-F238E27FC236}">
                <a16:creationId xmlns:a16="http://schemas.microsoft.com/office/drawing/2014/main" id="{0BB0065A-9E6C-4576-4109-931E09B6CF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584" y="558244"/>
            <a:ext cx="1606513" cy="870531"/>
          </a:xfrm>
          <a:prstGeom prst="rect">
            <a:avLst/>
          </a:prstGeom>
        </p:spPr>
      </p:pic>
      <p:sp>
        <p:nvSpPr>
          <p:cNvPr id="5" name="Textfeld 4">
            <a:extLst>
              <a:ext uri="{FF2B5EF4-FFF2-40B4-BE49-F238E27FC236}">
                <a16:creationId xmlns:a16="http://schemas.microsoft.com/office/drawing/2014/main" id="{91A53E6B-4328-EDD3-D284-AD818B3A7BB9}"/>
              </a:ext>
            </a:extLst>
          </p:cNvPr>
          <p:cNvSpPr txBox="1"/>
          <p:nvPr/>
        </p:nvSpPr>
        <p:spPr>
          <a:xfrm>
            <a:off x="6655681" y="549535"/>
            <a:ext cx="1295838" cy="1200329"/>
          </a:xfrm>
          <a:prstGeom prst="rect">
            <a:avLst/>
          </a:prstGeom>
          <a:noFill/>
        </p:spPr>
        <p:txBody>
          <a:bodyPr wrap="square">
            <a:spAutoFit/>
          </a:bodyPr>
          <a:lstStyle/>
          <a:p>
            <a:r>
              <a:rPr lang="en-GB" sz="1000" dirty="0"/>
              <a:t>ITEMS AFRICA</a:t>
            </a:r>
          </a:p>
          <a:p>
            <a:pPr>
              <a:lnSpc>
                <a:spcPts val="800"/>
              </a:lnSpc>
            </a:pPr>
            <a:endParaRPr lang="en-GB" sz="900" dirty="0"/>
          </a:p>
          <a:p>
            <a:r>
              <a:rPr lang="en-GB" sz="900" dirty="0" err="1"/>
              <a:t>Lieferbedingungen</a:t>
            </a:r>
            <a:endParaRPr lang="en-GB" sz="900" dirty="0"/>
          </a:p>
          <a:p>
            <a:r>
              <a:rPr lang="en-GB" sz="900" dirty="0"/>
              <a:t>AGB</a:t>
            </a:r>
          </a:p>
          <a:p>
            <a:r>
              <a:rPr lang="en-GB" sz="900" dirty="0" err="1"/>
              <a:t>Impressum</a:t>
            </a:r>
            <a:endParaRPr lang="en-GB" sz="900" dirty="0"/>
          </a:p>
          <a:p>
            <a:r>
              <a:rPr lang="en-GB" sz="900" dirty="0" err="1"/>
              <a:t>Datenschutz</a:t>
            </a:r>
            <a:endParaRPr lang="en-GB" sz="900" dirty="0"/>
          </a:p>
          <a:p>
            <a:r>
              <a:rPr lang="en-GB" sz="900" dirty="0"/>
              <a:t>Cookies</a:t>
            </a:r>
          </a:p>
          <a:p>
            <a:endParaRPr lang="en-GB" sz="900" dirty="0"/>
          </a:p>
        </p:txBody>
      </p:sp>
      <p:sp>
        <p:nvSpPr>
          <p:cNvPr id="6" name="Textfeld 5">
            <a:extLst>
              <a:ext uri="{FF2B5EF4-FFF2-40B4-BE49-F238E27FC236}">
                <a16:creationId xmlns:a16="http://schemas.microsoft.com/office/drawing/2014/main" id="{5B672765-742E-FD27-CA2C-300D0831455B}"/>
              </a:ext>
            </a:extLst>
          </p:cNvPr>
          <p:cNvSpPr txBox="1"/>
          <p:nvPr/>
        </p:nvSpPr>
        <p:spPr>
          <a:xfrm>
            <a:off x="3961387" y="403685"/>
            <a:ext cx="1809205" cy="1769715"/>
          </a:xfrm>
          <a:prstGeom prst="rect">
            <a:avLst/>
          </a:prstGeom>
          <a:noFill/>
        </p:spPr>
        <p:txBody>
          <a:bodyPr wrap="square">
            <a:spAutoFit/>
          </a:bodyPr>
          <a:lstStyle/>
          <a:p>
            <a:endParaRPr lang="en-GB" sz="900" dirty="0"/>
          </a:p>
          <a:p>
            <a:r>
              <a:rPr lang="en-GB" sz="1000" dirty="0"/>
              <a:t>KONTAKT</a:t>
            </a:r>
          </a:p>
          <a:p>
            <a:endParaRPr lang="en-GB" sz="900" dirty="0"/>
          </a:p>
          <a:p>
            <a:r>
              <a:rPr lang="en-GB" sz="900" dirty="0"/>
              <a:t>Sie </a:t>
            </a:r>
            <a:r>
              <a:rPr lang="en-GB" sz="900" dirty="0" err="1"/>
              <a:t>brauchen</a:t>
            </a:r>
            <a:r>
              <a:rPr lang="en-GB" sz="900" dirty="0"/>
              <a:t> </a:t>
            </a:r>
            <a:r>
              <a:rPr lang="en-GB" sz="900" dirty="0" err="1"/>
              <a:t>Hilfe</a:t>
            </a:r>
            <a:r>
              <a:rPr lang="en-GB" sz="900" dirty="0"/>
              <a:t>? </a:t>
            </a:r>
          </a:p>
          <a:p>
            <a:r>
              <a:rPr lang="en-GB" sz="900" dirty="0" err="1"/>
              <a:t>Rufen</a:t>
            </a:r>
            <a:r>
              <a:rPr lang="en-GB" sz="900" dirty="0"/>
              <a:t> Sie </a:t>
            </a:r>
            <a:r>
              <a:rPr lang="en-GB" sz="900" dirty="0" err="1"/>
              <a:t>uns</a:t>
            </a:r>
            <a:r>
              <a:rPr lang="en-GB" sz="900" dirty="0"/>
              <a:t> an </a:t>
            </a:r>
            <a:r>
              <a:rPr lang="en-GB" sz="900" dirty="0" err="1"/>
              <a:t>oder</a:t>
            </a:r>
            <a:r>
              <a:rPr lang="en-GB" sz="900" dirty="0"/>
              <a:t> </a:t>
            </a:r>
            <a:r>
              <a:rPr lang="en-GB" sz="900" dirty="0" err="1"/>
              <a:t>schreiben</a:t>
            </a:r>
            <a:r>
              <a:rPr lang="en-GB" sz="900" dirty="0"/>
              <a:t> Sie </a:t>
            </a:r>
            <a:r>
              <a:rPr lang="en-GB" sz="900" dirty="0" err="1"/>
              <a:t>uns</a:t>
            </a:r>
            <a:r>
              <a:rPr lang="en-GB" sz="900" dirty="0"/>
              <a:t> </a:t>
            </a:r>
            <a:r>
              <a:rPr lang="en-GB" sz="900" dirty="0" err="1"/>
              <a:t>eine</a:t>
            </a:r>
            <a:r>
              <a:rPr lang="en-GB" sz="900" dirty="0"/>
              <a:t> E-Mail:</a:t>
            </a:r>
          </a:p>
          <a:p>
            <a:endParaRPr lang="en-GB" sz="900" dirty="0"/>
          </a:p>
          <a:p>
            <a:r>
              <a:rPr lang="en-GB" sz="900" dirty="0"/>
              <a:t>Irene Gaertner</a:t>
            </a:r>
          </a:p>
          <a:p>
            <a:r>
              <a:rPr lang="en-GB" sz="900" dirty="0"/>
              <a:t>Axel Oberdörfer </a:t>
            </a:r>
          </a:p>
          <a:p>
            <a:r>
              <a:rPr lang="en-GB" sz="900" dirty="0"/>
              <a:t> </a:t>
            </a:r>
          </a:p>
          <a:p>
            <a:r>
              <a:rPr lang="en-GB" sz="900" dirty="0"/>
              <a:t>Tel.: +49 (0) 40 6908 6560</a:t>
            </a:r>
          </a:p>
          <a:p>
            <a:r>
              <a:rPr lang="en-GB" sz="900" dirty="0"/>
              <a:t>E-Mail: info@items-africa.com</a:t>
            </a:r>
          </a:p>
        </p:txBody>
      </p:sp>
      <p:sp>
        <p:nvSpPr>
          <p:cNvPr id="12" name="Textfeld 11">
            <a:extLst>
              <a:ext uri="{FF2B5EF4-FFF2-40B4-BE49-F238E27FC236}">
                <a16:creationId xmlns:a16="http://schemas.microsoft.com/office/drawing/2014/main" id="{1C3E1E22-079D-C032-32E5-C9CF325B8B75}"/>
              </a:ext>
            </a:extLst>
          </p:cNvPr>
          <p:cNvSpPr txBox="1"/>
          <p:nvPr/>
        </p:nvSpPr>
        <p:spPr>
          <a:xfrm>
            <a:off x="6643941" y="1926464"/>
            <a:ext cx="1459796" cy="230832"/>
          </a:xfrm>
          <a:prstGeom prst="rect">
            <a:avLst/>
          </a:prstGeom>
          <a:noFill/>
        </p:spPr>
        <p:txBody>
          <a:bodyPr wrap="square">
            <a:spAutoFit/>
          </a:bodyPr>
          <a:lstStyle/>
          <a:p>
            <a:r>
              <a:rPr lang="en-GB" sz="900" dirty="0"/>
              <a:t>© All rights reserved, 2024</a:t>
            </a:r>
          </a:p>
        </p:txBody>
      </p:sp>
    </p:spTree>
    <p:extLst>
      <p:ext uri="{BB962C8B-B14F-4D97-AF65-F5344CB8AC3E}">
        <p14:creationId xmlns:p14="http://schemas.microsoft.com/office/powerpoint/2010/main" val="584349630"/>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376</Words>
  <Application>Microsoft Office PowerPoint</Application>
  <PresentationFormat>Bildschirmpräsentation (4:3)</PresentationFormat>
  <Paragraphs>67</Paragraphs>
  <Slides>4</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4</vt:i4>
      </vt:variant>
    </vt:vector>
  </HeadingPairs>
  <TitlesOfParts>
    <vt:vector size="9" baseType="lpstr">
      <vt:lpstr>Arial</vt:lpstr>
      <vt:lpstr>Calibri</vt:lpstr>
      <vt:lpstr>Calibri Light</vt:lpstr>
      <vt:lpstr>Cambria Math</vt:lpstr>
      <vt:lpstr>Office</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Axel Oberdörfer</dc:creator>
  <cp:lastModifiedBy>Axel Oberdörfer</cp:lastModifiedBy>
  <cp:revision>52</cp:revision>
  <cp:lastPrinted>2024-08-03T10:54:00Z</cp:lastPrinted>
  <dcterms:created xsi:type="dcterms:W3CDTF">2020-05-09T11:06:40Z</dcterms:created>
  <dcterms:modified xsi:type="dcterms:W3CDTF">2024-08-03T11:14:00Z</dcterms:modified>
</cp:coreProperties>
</file>